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60" r:id="rId4"/>
    <p:sldId id="261" r:id="rId5"/>
    <p:sldId id="263" r:id="rId6"/>
    <p:sldId id="262" r:id="rId7"/>
    <p:sldId id="276" r:id="rId8"/>
    <p:sldId id="265" r:id="rId9"/>
    <p:sldId id="266" r:id="rId10"/>
    <p:sldId id="270" r:id="rId11"/>
    <p:sldId id="271" r:id="rId12"/>
    <p:sldId id="287" r:id="rId13"/>
    <p:sldId id="288" r:id="rId14"/>
    <p:sldId id="272" r:id="rId15"/>
    <p:sldId id="273" r:id="rId16"/>
    <p:sldId id="274" r:id="rId17"/>
    <p:sldId id="275" r:id="rId18"/>
    <p:sldId id="278" r:id="rId19"/>
    <p:sldId id="285" r:id="rId20"/>
    <p:sldId id="286" r:id="rId21"/>
    <p:sldId id="289" r:id="rId22"/>
    <p:sldId id="280" r:id="rId23"/>
    <p:sldId id="281" r:id="rId24"/>
    <p:sldId id="29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86275"/>
  </p:normalViewPr>
  <p:slideViewPr>
    <p:cSldViewPr snapToGrid="0" snapToObjects="1">
      <p:cViewPr varScale="1">
        <p:scale>
          <a:sx n="98" d="100"/>
          <a:sy n="98" d="100"/>
        </p:scale>
        <p:origin x="8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D5A76-764F-7D40-88B0-1082D85A6762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B49DD-B756-6949-B3DC-1E6A0B0E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B49DD-B756-6949-B3DC-1E6A0B0E3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B49DD-B756-6949-B3DC-1E6A0B0E3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B49DD-B756-6949-B3DC-1E6A0B0E3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2750C-5B0C-4680-90A1-C2DCBE8A08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2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144E-C6D9-8549-A9FC-8B66BD311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24D78-F9E1-774D-AE78-A5946E649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BC9B-F44D-0D41-99AC-92090FC0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A0040-A2D3-0C4E-817A-F0998E4D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92744-EC7F-5646-99B4-80C547EE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66C1-392A-9D4C-9AAD-F82DE823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E841C-9EC2-F44A-B847-7E8FA5C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FC576-FD5C-934B-8085-64E811B1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BDB30-8F13-2B4B-B552-735ACE70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D377-53B2-264D-B775-2C10C428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4A69E-A7A0-CA48-9719-508343DB2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89280-7587-E346-A61C-D033E5348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59E29-61C4-924A-92A6-59BA3491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E69D-EAB0-194E-85E3-FB1927AB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D459F-48C1-1B43-9767-7B49A93A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6013-499E-0248-8D52-329D6F76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1AB8-0CFF-AD43-A77C-D40BA08A4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BFC5-1B16-1A4B-ADD5-7C940083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E9AE-2773-1B42-8DA5-73D675D6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099B8-720C-AC4B-8677-56F0EB64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7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5046-D544-E540-8E9D-722C8C6C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3BE70-A135-3449-A19B-44C40830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38853-50B1-D845-82B6-10369294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FF05B-A929-8944-9DAB-1944FE12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E768F-F44F-634D-8F74-C96DAB7F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6867-DC1E-1847-87A7-5085D4FD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56497-FD12-2B4B-B176-795534951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CA733-112F-F64F-9C39-7D5F05E51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AAB19-89CE-6E4B-81BA-5FD073F8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C27D-6DAD-D144-A3F2-B90CF4B5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6FD32-0A62-F049-A478-686E96E0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4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2AF1-F110-4A4F-8E1E-D7B4700F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B4E6-1686-9341-80D6-FBCE28D19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A890D-2042-0A41-ABDD-4DEA62E5A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0B2E2-312B-1F4B-9495-450CAA453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2383A-7941-DC4B-B3CB-CF23E9A68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FC32C-A75A-304F-84BB-33EDB07E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B2ADD-7161-3A42-849C-2A6643FB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6C0BF-F3AA-444A-9D4E-ED2E2459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2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DDF3-F10C-7A4B-BAE0-53B61358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EB631-ADDB-6D43-BF5E-ED6A2B62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7F783-C7DB-5E43-B894-6C172491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1FF0E-5910-324E-BA45-FDDE64AF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8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068E-97E3-FC45-9562-90340FBB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229DD-A4CB-3E46-9DE7-E816ED72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EE9A3-9225-DA41-81AA-9069A7E3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0FC6-6F58-0D41-82C6-44214220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15B0-A8D0-E64B-939C-AE3FA111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31AC9-1EC5-5C49-9471-F431636CB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BABEC-2B6C-C546-A835-05785102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BF5CC-A06A-4040-8047-5A87199F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7E7A-F785-8040-807F-DFF2182C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5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61F8-878F-E44E-B446-FD1525DD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41112-9ABC-EB44-BB8E-0E7CE00DD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E2B5E-DF5C-E946-ADA6-E05357C7B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E209A-59CD-6044-B064-5FB2E67F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9539-E454-E848-8BE5-5C6898BE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89D37-0073-264E-8F5D-0ECFDA68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89CC2-9412-DB4D-B846-F8A53DD6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7819-021D-8F42-B1E2-75AA15FDD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8010-01AA-534A-8E54-C744F9E12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C0AC0-D9EB-764E-9A7E-167930E79FD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0D180-A4BB-F449-BE05-F6CB80025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B2C7B-1F9A-7F47-BEAB-E32FA8A0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B375C-7EF6-9D48-B417-8BCA5E643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3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jpg"/><Relationship Id="rId4" Type="http://schemas.openxmlformats.org/officeDocument/2006/relationships/image" Target="../media/image8.png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5.jpg"/><Relationship Id="rId4" Type="http://schemas.openxmlformats.org/officeDocument/2006/relationships/image" Target="../media/image2.pn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679778" y="396816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52" y="401582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8291545" y="5831477"/>
            <a:ext cx="3654908" cy="681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1028941" y="1629150"/>
            <a:ext cx="7232435" cy="1179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     </a:t>
            </a:r>
            <a:r>
              <a:rPr lang="ja-JP" altLang="en-US" sz="6000"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私の目標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094F8-91E6-4244-989B-B7A434134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7" b="94497" l="3175" r="97619">
                        <a14:foregroundMark x1="36825" y1="22013" x2="56508" y2="24686"/>
                        <a14:foregroundMark x1="56508" y1="24686" x2="54921" y2="28616"/>
                        <a14:foregroundMark x1="44444" y1="26101" x2="44444" y2="26101"/>
                        <a14:foregroundMark x1="63810" y1="26572" x2="63810" y2="26572"/>
                        <a14:foregroundMark x1="41429" y1="29088" x2="63651" y2="16824"/>
                        <a14:foregroundMark x1="63651" y1="16824" x2="63333" y2="32704"/>
                        <a14:foregroundMark x1="63333" y1="32704" x2="49048" y2="35535"/>
                        <a14:foregroundMark x1="49048" y1="35535" x2="43492" y2="23585"/>
                        <a14:foregroundMark x1="62857" y1="13994" x2="41429" y2="8805"/>
                        <a14:foregroundMark x1="41429" y1="8805" x2="29841" y2="23428"/>
                        <a14:foregroundMark x1="29841" y1="23428" x2="32698" y2="44811"/>
                        <a14:foregroundMark x1="62063" y1="17767" x2="41905" y2="13365"/>
                        <a14:foregroundMark x1="41905" y1="13365" x2="31905" y2="26258"/>
                        <a14:foregroundMark x1="31905" y1="26258" x2="46825" y2="41352"/>
                        <a14:foregroundMark x1="46825" y1="41352" x2="65079" y2="31761"/>
                        <a14:foregroundMark x1="65079" y1="31761" x2="64286" y2="16667"/>
                        <a14:foregroundMark x1="64286" y1="16667" x2="60794" y2="13994"/>
                        <a14:foregroundMark x1="63810" y1="18553" x2="47937" y2="18868"/>
                        <a14:foregroundMark x1="47937" y1="18868" x2="53810" y2="35377"/>
                        <a14:foregroundMark x1="53810" y1="35377" x2="64127" y2="24214"/>
                        <a14:foregroundMark x1="64127" y1="24214" x2="59524" y2="14780"/>
                        <a14:foregroundMark x1="61270" y1="22799" x2="57937" y2="31132"/>
                        <a14:foregroundMark x1="61587" y1="23113" x2="56984" y2="19811"/>
                        <a14:foregroundMark x1="45714" y1="5346" x2="76032" y2="7390"/>
                        <a14:foregroundMark x1="76032" y1="7390" x2="78889" y2="24528"/>
                        <a14:foregroundMark x1="78889" y1="24528" x2="73016" y2="33176"/>
                        <a14:foregroundMark x1="36032" y1="6918" x2="23333" y2="16981"/>
                        <a14:foregroundMark x1="23333" y1="16981" x2="24444" y2="38522"/>
                        <a14:foregroundMark x1="24444" y1="38522" x2="30159" y2="43553"/>
                        <a14:foregroundMark x1="34762" y1="8962" x2="47302" y2="1730"/>
                        <a14:foregroundMark x1="47302" y1="1730" x2="83333" y2="5818"/>
                        <a14:foregroundMark x1="83333" y1="5818" x2="99524" y2="56447"/>
                        <a14:foregroundMark x1="99524" y1="56447" x2="90952" y2="88679"/>
                        <a14:foregroundMark x1="90952" y1="88679" x2="82698" y2="99371"/>
                        <a14:foregroundMark x1="82698" y1="99371" x2="25714" y2="92767"/>
                        <a14:foregroundMark x1="25714" y1="92767" x2="3810" y2="73113"/>
                        <a14:foregroundMark x1="3810" y1="73113" x2="635" y2="58805"/>
                        <a14:foregroundMark x1="635" y1="58805" x2="1233" y2="55285"/>
                        <a14:foregroundMark x1="4528" y1="41398" x2="21111" y2="32075"/>
                        <a14:foregroundMark x1="21111" y1="32075" x2="27460" y2="11792"/>
                        <a14:foregroundMark x1="27460" y1="11792" x2="41111" y2="6918"/>
                        <a14:foregroundMark x1="41111" y1="6918" x2="41111" y2="6918"/>
                        <a14:foregroundMark x1="13333" y1="76887" x2="34444" y2="94182"/>
                        <a14:foregroundMark x1="34444" y1="94182" x2="68730" y2="96384"/>
                        <a14:foregroundMark x1="68730" y1="96384" x2="93175" y2="86792"/>
                        <a14:foregroundMark x1="93175" y1="86792" x2="71905" y2="60220"/>
                        <a14:foregroundMark x1="71905" y1="60220" x2="43651" y2="59906"/>
                        <a14:foregroundMark x1="43651" y1="59906" x2="23016" y2="86792"/>
                        <a14:foregroundMark x1="23016" y1="86792" x2="22063" y2="90252"/>
                        <a14:foregroundMark x1="46984" y1="80660" x2="68730" y2="94811"/>
                        <a14:foregroundMark x1="68730" y1="94811" x2="79683" y2="76572"/>
                        <a14:foregroundMark x1="79683" y1="76572" x2="62222" y2="70283"/>
                        <a14:foregroundMark x1="62222" y1="70283" x2="51587" y2="81447"/>
                        <a14:foregroundMark x1="51587" y1="81447" x2="50635" y2="86950"/>
                        <a14:foregroundMark x1="88571" y1="49843" x2="80635" y2="72013"/>
                        <a14:foregroundMark x1="80635" y1="72013" x2="95873" y2="58019"/>
                        <a14:foregroundMark x1="95873" y1="58019" x2="89683" y2="45283"/>
                        <a14:foregroundMark x1="89683" y1="45283" x2="84286" y2="45283"/>
                        <a14:foregroundMark x1="33810" y1="19025" x2="13333" y2="27673"/>
                        <a14:foregroundMark x1="13333" y1="27673" x2="16508" y2="41352"/>
                        <a14:foregroundMark x1="16508" y1="41352" x2="25556" y2="43553"/>
                        <a14:foregroundMark x1="88095" y1="8648" x2="72540" y2="1887"/>
                        <a14:foregroundMark x1="72540" y1="1887" x2="64603" y2="2830"/>
                        <a14:foregroundMark x1="95238" y1="37736" x2="97619" y2="53459"/>
                        <a14:foregroundMark x1="97619" y1="53459" x2="94444" y2="41509"/>
                        <a14:foregroundMark x1="33810" y1="11950" x2="33810" y2="11950"/>
                        <a14:foregroundMark x1="38095" y1="6447" x2="24603" y2="14151"/>
                        <a14:foregroundMark x1="24603" y1="14151" x2="29206" y2="19025"/>
                        <a14:foregroundMark x1="40635" y1="3616" x2="26190" y2="12264"/>
                        <a14:foregroundMark x1="26190" y1="12264" x2="38889" y2="8019"/>
                        <a14:foregroundMark x1="38889" y1="8019" x2="38095" y2="5346"/>
                        <a14:backgroundMark x1="47778" y1="31918" x2="47778" y2="31918"/>
                        <a14:backgroundMark x1="49251" y1="30608" x2="47937" y2="32075"/>
                        <a14:backgroundMark x1="47008" y1="31646" x2="43175" y2="29874"/>
                        <a14:backgroundMark x1="47937" y1="32075" x2="47598" y2="31918"/>
                        <a14:backgroundMark x1="56998" y1="22260" x2="58576" y2="22276"/>
                        <a14:backgroundMark x1="56719" y1="30677" x2="55839" y2="31713"/>
                        <a14:backgroundMark x1="48271" y1="27852" x2="47606" y2="27443"/>
                        <a14:backgroundMark x1="40969" y1="20172" x2="40796" y2="19171"/>
                        <a14:backgroundMark x1="2381" y1="36164" x2="317" y2="5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3" y="2792985"/>
            <a:ext cx="3518583" cy="372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08137-B125-B24B-9552-D6C75A630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76" y="1629150"/>
            <a:ext cx="3685077" cy="4241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79B15-070C-1A4C-9A55-23E6E974B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46" y="2792985"/>
            <a:ext cx="4078099" cy="37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3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65649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A11052-71B3-5547-8272-937675151E8A}"/>
              </a:ext>
            </a:extLst>
          </p:cNvPr>
          <p:cNvSpPr/>
          <p:nvPr/>
        </p:nvSpPr>
        <p:spPr>
          <a:xfrm>
            <a:off x="1738313" y="22079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作る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FDC36-E143-2643-9600-722534D08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28175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つくります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26D235-B088-7448-B424-7F2664CFD137}"/>
              </a:ext>
            </a:extLst>
          </p:cNvPr>
          <p:cNvSpPr/>
          <p:nvPr/>
        </p:nvSpPr>
        <p:spPr>
          <a:xfrm>
            <a:off x="1738313" y="32366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洗う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B20190-80BF-B24D-A612-E41F6F03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38462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あらいます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95B991-5003-1743-BCCA-3278C6A5081F}"/>
              </a:ext>
            </a:extLst>
          </p:cNvPr>
          <p:cNvSpPr/>
          <p:nvPr/>
        </p:nvSpPr>
        <p:spPr>
          <a:xfrm>
            <a:off x="5929313" y="22206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遊ぶ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0DE2E-7935-5F42-802B-FA5B0C26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8302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あそびます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70FEE2-3999-2D4B-9BD3-F3E2BCB15738}"/>
              </a:ext>
            </a:extLst>
          </p:cNvPr>
          <p:cNvSpPr/>
          <p:nvPr/>
        </p:nvSpPr>
        <p:spPr>
          <a:xfrm>
            <a:off x="5929313" y="32493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開ける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410C8-EEC9-2D4B-B36C-570C49505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38589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あけます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5E0322-556B-F54F-8A2A-542BC48E3EFB}"/>
              </a:ext>
            </a:extLst>
          </p:cNvPr>
          <p:cNvSpPr/>
          <p:nvPr/>
        </p:nvSpPr>
        <p:spPr>
          <a:xfrm>
            <a:off x="1738313" y="43415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消す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B3432-7B7C-6B45-A594-5406E2AB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49511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けします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87A540E-8FD2-4844-B772-B42330E9012A}"/>
              </a:ext>
            </a:extLst>
          </p:cNvPr>
          <p:cNvSpPr/>
          <p:nvPr/>
        </p:nvSpPr>
        <p:spPr>
          <a:xfrm>
            <a:off x="1738313" y="53702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働く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CB6A5-075E-0649-95C3-A0796EEE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59798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はたらきます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7CA851-FBBC-2D44-B72F-6E8BC958C65B}"/>
              </a:ext>
            </a:extLst>
          </p:cNvPr>
          <p:cNvSpPr/>
          <p:nvPr/>
        </p:nvSpPr>
        <p:spPr>
          <a:xfrm>
            <a:off x="5954713" y="43415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来る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073C72-1967-164D-AB15-49CAC5500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913" y="49511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きます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838F29-8281-B942-B38B-25382BA822FC}"/>
              </a:ext>
            </a:extLst>
          </p:cNvPr>
          <p:cNvSpPr/>
          <p:nvPr/>
        </p:nvSpPr>
        <p:spPr>
          <a:xfrm>
            <a:off x="5954713" y="5370232"/>
            <a:ext cx="18288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忘れる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2D4F10-89F8-9B4E-BE6D-50C12F48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913" y="59798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わすれます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9F0BB7A-DE27-274A-B6EA-82311CC32028}"/>
              </a:ext>
            </a:extLst>
          </p:cNvPr>
          <p:cNvSpPr/>
          <p:nvPr/>
        </p:nvSpPr>
        <p:spPr>
          <a:xfrm>
            <a:off x="3643313" y="23984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580146-8A58-3343-A399-E64997498EB3}"/>
              </a:ext>
            </a:extLst>
          </p:cNvPr>
          <p:cNvSpPr/>
          <p:nvPr/>
        </p:nvSpPr>
        <p:spPr>
          <a:xfrm>
            <a:off x="4062413" y="22079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作ろう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4395CC9-E729-9A47-B58D-6C068404EBD6}"/>
              </a:ext>
            </a:extLst>
          </p:cNvPr>
          <p:cNvSpPr/>
          <p:nvPr/>
        </p:nvSpPr>
        <p:spPr>
          <a:xfrm>
            <a:off x="4062413" y="32366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洗おう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7EEDE60-1F46-514A-8C2B-247E22CE641E}"/>
              </a:ext>
            </a:extLst>
          </p:cNvPr>
          <p:cNvSpPr/>
          <p:nvPr/>
        </p:nvSpPr>
        <p:spPr>
          <a:xfrm>
            <a:off x="4062413" y="43415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消そう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25F88D-B66B-AD4C-ACC5-A8161DC5C6DE}"/>
              </a:ext>
            </a:extLst>
          </p:cNvPr>
          <p:cNvSpPr/>
          <p:nvPr/>
        </p:nvSpPr>
        <p:spPr>
          <a:xfrm>
            <a:off x="4062413" y="53702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働こう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3AFB6ED1-595A-BC44-BD66-F744235A5C50}"/>
              </a:ext>
            </a:extLst>
          </p:cNvPr>
          <p:cNvSpPr/>
          <p:nvPr/>
        </p:nvSpPr>
        <p:spPr>
          <a:xfrm>
            <a:off x="3643313" y="34398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998426BB-30CF-514F-83A7-42D67EBC38B5}"/>
              </a:ext>
            </a:extLst>
          </p:cNvPr>
          <p:cNvSpPr/>
          <p:nvPr/>
        </p:nvSpPr>
        <p:spPr>
          <a:xfrm>
            <a:off x="3643313" y="45320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3477C6D-BD16-3841-9A8B-0654373808BB}"/>
              </a:ext>
            </a:extLst>
          </p:cNvPr>
          <p:cNvSpPr/>
          <p:nvPr/>
        </p:nvSpPr>
        <p:spPr>
          <a:xfrm>
            <a:off x="3643313" y="55607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73E3094-B655-0F4A-AE40-664673FE7DAF}"/>
              </a:ext>
            </a:extLst>
          </p:cNvPr>
          <p:cNvSpPr/>
          <p:nvPr/>
        </p:nvSpPr>
        <p:spPr>
          <a:xfrm>
            <a:off x="7872413" y="23984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0A46063-5289-4D4D-A32E-4527AE5A5F58}"/>
              </a:ext>
            </a:extLst>
          </p:cNvPr>
          <p:cNvSpPr/>
          <p:nvPr/>
        </p:nvSpPr>
        <p:spPr>
          <a:xfrm>
            <a:off x="7872413" y="34398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BD60052-895F-3A49-91CB-FC12352FB623}"/>
              </a:ext>
            </a:extLst>
          </p:cNvPr>
          <p:cNvSpPr/>
          <p:nvPr/>
        </p:nvSpPr>
        <p:spPr>
          <a:xfrm>
            <a:off x="7872413" y="45320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19A4114-E0C5-C948-9999-B0258E55815F}"/>
              </a:ext>
            </a:extLst>
          </p:cNvPr>
          <p:cNvSpPr/>
          <p:nvPr/>
        </p:nvSpPr>
        <p:spPr>
          <a:xfrm>
            <a:off x="7872413" y="5560732"/>
            <a:ext cx="381000" cy="304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799F8D2-5087-CC47-AF9E-0E980C9536D6}"/>
              </a:ext>
            </a:extLst>
          </p:cNvPr>
          <p:cNvSpPr/>
          <p:nvPr/>
        </p:nvSpPr>
        <p:spPr>
          <a:xfrm>
            <a:off x="8367713" y="22079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遊ぼう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EC5C84-ED11-E14D-A542-A4CED87521F8}"/>
              </a:ext>
            </a:extLst>
          </p:cNvPr>
          <p:cNvSpPr/>
          <p:nvPr/>
        </p:nvSpPr>
        <p:spPr>
          <a:xfrm>
            <a:off x="8367713" y="3236632"/>
            <a:ext cx="19812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開けよう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C7E618-B054-4344-86E8-CE3E4FAF07BD}"/>
              </a:ext>
            </a:extLst>
          </p:cNvPr>
          <p:cNvSpPr/>
          <p:nvPr/>
        </p:nvSpPr>
        <p:spPr>
          <a:xfrm>
            <a:off x="8393113" y="4328832"/>
            <a:ext cx="1828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来よう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E891255-0445-EB4C-B812-BC9F4B880E2B}"/>
              </a:ext>
            </a:extLst>
          </p:cNvPr>
          <p:cNvSpPr/>
          <p:nvPr/>
        </p:nvSpPr>
        <p:spPr>
          <a:xfrm>
            <a:off x="8393113" y="5357532"/>
            <a:ext cx="1955800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忘れよう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60AFDE-EDE6-F346-B58B-099092B1E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313" y="4913032"/>
            <a:ext cx="1676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こよう</a:t>
            </a:r>
            <a:endParaRPr lang="en-US" altLang="en-US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8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</a:t>
            </a:r>
            <a:r>
              <a:rPr lang="ja-JP" altLang="en-US" sz="6000">
                <a:solidFill>
                  <a:srgbClr val="FF0000"/>
                </a:solidFill>
              </a:rPr>
              <a:t>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4C8053-801A-ED41-B0A5-C22BF052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431" y="5193286"/>
            <a:ext cx="6934200" cy="5842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いっしょに買い物に行きましょう。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D8D55DF-02B4-BB4C-AF63-203486EAF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545" y="3523494"/>
            <a:ext cx="8154364" cy="7694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4400" dirty="0">
                <a:latin typeface="Yu Mincho" panose="02020400000000000000" pitchFamily="18" charset="-128"/>
                <a:ea typeface="Yu Mincho" panose="02020400000000000000" pitchFamily="18" charset="-128"/>
              </a:rPr>
              <a:t>いっしょに買い物に行こう。</a:t>
            </a:r>
            <a:endParaRPr lang="en-US" sz="4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DA038-D6F3-2C49-9D1E-0EB32D522383}"/>
              </a:ext>
            </a:extLst>
          </p:cNvPr>
          <p:cNvSpPr txBox="1"/>
          <p:nvPr/>
        </p:nvSpPr>
        <p:spPr>
          <a:xfrm>
            <a:off x="3307431" y="2432827"/>
            <a:ext cx="5715000" cy="7080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vi-VN" sz="4000" dirty="0">
                <a:solidFill>
                  <a:schemeClr val="bg1"/>
                </a:solidFill>
                <a:latin typeface="Tahoma" pitchFamily="34" charset="0"/>
                <a:ea typeface="Yu Mincho" panose="02020400000000000000" pitchFamily="18" charset="-128"/>
                <a:cs typeface="Tahoma" pitchFamily="34" charset="0"/>
              </a:rPr>
              <a:t>K</a:t>
            </a:r>
            <a:r>
              <a:rPr lang="en-US" sz="4000" dirty="0">
                <a:solidFill>
                  <a:schemeClr val="bg1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ÊU GỌI, HÔ HÀO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7162F31B-0613-3D46-8A8E-DE2994BCD19F}"/>
              </a:ext>
            </a:extLst>
          </p:cNvPr>
          <p:cNvSpPr/>
          <p:nvPr/>
        </p:nvSpPr>
        <p:spPr>
          <a:xfrm rot="163575">
            <a:off x="9368164" y="5588749"/>
            <a:ext cx="2133600" cy="1219200"/>
          </a:xfrm>
          <a:prstGeom prst="cloudCallout">
            <a:avLst>
              <a:gd name="adj1" fmla="val -67723"/>
              <a:gd name="adj2" fmla="val -52841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Lịch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sự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0102736F-D978-B24B-9A6E-6782DF12E0B3}"/>
              </a:ext>
            </a:extLst>
          </p:cNvPr>
          <p:cNvSpPr/>
          <p:nvPr/>
        </p:nvSpPr>
        <p:spPr>
          <a:xfrm rot="21418446">
            <a:off x="253304" y="3576906"/>
            <a:ext cx="2054225" cy="1157287"/>
          </a:xfrm>
          <a:prstGeom prst="cloudCallout">
            <a:avLst>
              <a:gd name="adj1" fmla="val 86290"/>
              <a:gd name="adj2" fmla="val -122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Thân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mật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,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gần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gũi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2D115C1B-2F4C-2C49-8F8F-0CE094CB0047}"/>
              </a:ext>
            </a:extLst>
          </p:cNvPr>
          <p:cNvSpPr/>
          <p:nvPr/>
        </p:nvSpPr>
        <p:spPr>
          <a:xfrm rot="21418446">
            <a:off x="565464" y="1651794"/>
            <a:ext cx="3274452" cy="1157288"/>
          </a:xfrm>
          <a:prstGeom prst="cloudCallout">
            <a:avLst>
              <a:gd name="adj1" fmla="val 72589"/>
              <a:gd name="adj2" fmla="val 35838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Nào</a:t>
            </a:r>
            <a:r>
              <a:rPr lang="en-US" sz="20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, </a:t>
            </a:r>
            <a:r>
              <a:rPr lang="en-US" sz="2000" dirty="0" err="1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mình</a:t>
            </a:r>
            <a:r>
              <a:rPr lang="en-US" sz="20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cùng</a:t>
            </a:r>
            <a:r>
              <a:rPr lang="en-US" sz="20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…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65557FDD-733F-1C47-9AB0-D1B67171E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178" y="4675578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Nào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 </a:t>
            </a:r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chúng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 </a:t>
            </a:r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mình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 </a:t>
            </a:r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cùng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 </a:t>
            </a:r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đi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 shopping </a:t>
            </a:r>
            <a:r>
              <a:rPr lang="en-US" altLang="ja-JP" dirty="0" err="1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đi</a:t>
            </a:r>
            <a:r>
              <a:rPr lang="en-US" altLang="ja-JP" dirty="0">
                <a:latin typeface="Yu Mincho" panose="02020400000000000000" pitchFamily="18" charset="-128"/>
                <a:ea typeface="Yu Mincho" panose="02020400000000000000" pitchFamily="18" charset="-128"/>
                <a:cs typeface="Tahoma" panose="020B0604030504040204" pitchFamily="34" charset="0"/>
              </a:rPr>
              <a:t>.</a:t>
            </a:r>
            <a:endParaRPr lang="en-US" altLang="en-US" dirty="0">
              <a:latin typeface="Yu Mincho" panose="02020400000000000000" pitchFamily="18" charset="-128"/>
              <a:ea typeface="Yu Mincho" panose="02020400000000000000" pitchFamily="18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2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</a:t>
            </a:r>
            <a:r>
              <a:rPr lang="ja-JP" altLang="en-US" sz="6000">
                <a:solidFill>
                  <a:srgbClr val="FF0000"/>
                </a:solidFill>
              </a:rPr>
              <a:t>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6B0DCA-33AE-5749-A187-A6B359AC0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91" y="1486420"/>
            <a:ext cx="111632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</a:rPr>
              <a:t>疲かれましたから、ちょっと休憩(きゅうけい)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Yu Mincho" panose="02020400000000000000" pitchFamily="18" charset="-128"/>
              </a:rPr>
              <a:t>しましょう。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lvl="0">
              <a:lnSpc>
                <a:spcPct val="150000"/>
              </a:lnSpc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</a:rPr>
              <a:t>　疲れたから、ちょっと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sym typeface="Wingdings 3" pitchFamily="2" charset="2"/>
              </a:rPr>
              <a:t>休憩(きゅうけい)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sym typeface="Wingdings 3" pitchFamily="2" charset="2"/>
              </a:rPr>
              <a:t>しよう</a:t>
            </a:r>
            <a:r>
              <a:rPr lang="vi-VN" altLang="en-US" sz="2800" dirty="0">
                <a:solidFill>
                  <a:srgbClr val="FF0000"/>
                </a:solidFill>
                <a:ea typeface="Yu Mincho" panose="02020400000000000000" pitchFamily="18" charset="-128"/>
              </a:rPr>
              <a:t> 。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sym typeface="Wingdings 3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1. 時間がありませんから、急ぎましょう。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  <a:sym typeface="Wingdings 3" pitchFamily="2" charset="2"/>
            </a:endParaRPr>
          </a:p>
          <a:p>
            <a:pPr marR="0" lvl="0" inden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 </a:t>
            </a:r>
            <a:r>
              <a:rPr lang="ja-JP" altLang="en-US" sz="28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時間がないから、急ごう。</a:t>
            </a:r>
            <a:endParaRPr lang="vi-VN" altLang="en-US" sz="2800" dirty="0">
              <a:solidFill>
                <a:srgbClr val="FF0000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2. おいしいワインをもらいましたから、一緒に飲みましょう。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  <a:sym typeface="Wingdings 3" pitchFamily="2" charset="2"/>
            </a:endParaRPr>
          </a:p>
          <a:p>
            <a:pPr lvl="0">
              <a:lnSpc>
                <a:spcPct val="150000"/>
              </a:lnSpc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</a:t>
            </a:r>
            <a:r>
              <a:rPr lang="vi-V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おいしいワインを</a:t>
            </a:r>
            <a:r>
              <a:rPr lang="ja-JP" altLang="en-US" sz="28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もっらたら、一緒に飲もう。</a:t>
            </a:r>
            <a:endParaRPr lang="vi-VN" altLang="en-US" sz="2800" dirty="0">
              <a:solidFill>
                <a:srgbClr val="FF0000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3. 山田さんがまだ来ていませんから、もう少し待ちましょう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vi-VN" alt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</a:t>
            </a:r>
            <a:r>
              <a:rPr lang="vi-V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山田さんがまだ来てい</a:t>
            </a:r>
            <a:r>
              <a:rPr lang="ja-JP" altLang="en-US" sz="28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ないから、もう少し待とう</a:t>
            </a:r>
            <a:endParaRPr lang="vi-VN" altLang="en-US" sz="2800" dirty="0">
              <a:solidFill>
                <a:srgbClr val="FF0000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  <a:sym typeface="Wingdings 3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8776F-5895-264E-90EA-B0C93329F97F}"/>
              </a:ext>
            </a:extLst>
          </p:cNvPr>
          <p:cNvSpPr txBox="1"/>
          <p:nvPr/>
        </p:nvSpPr>
        <p:spPr>
          <a:xfrm>
            <a:off x="-768626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</a:t>
            </a:r>
            <a:r>
              <a:rPr lang="ja-JP" altLang="en-US" sz="6000">
                <a:solidFill>
                  <a:srgbClr val="FF0000"/>
                </a:solidFill>
              </a:rPr>
              <a:t>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3D3C55-16DF-6049-B9C3-0A3E32DB8C2D}"/>
              </a:ext>
            </a:extLst>
          </p:cNvPr>
          <p:cNvSpPr/>
          <p:nvPr/>
        </p:nvSpPr>
        <p:spPr>
          <a:xfrm>
            <a:off x="453035" y="1674729"/>
            <a:ext cx="10370015" cy="519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4. 暑いですから、エアコンをつけておきましょう。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ja-JP" altLang="en-US" sz="28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暑いから、エアコンをつけておこう。</a:t>
            </a:r>
            <a:endParaRPr lang="vi-VN" altLang="en-US" sz="2800" dirty="0"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5. 今暇ですから、手伝いましょうか。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ja-JP" altLang="en-US" sz="280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今暇だから、手伝おうか。</a:t>
            </a:r>
            <a:endParaRPr lang="vi-VN" altLang="en-US" sz="2800" dirty="0">
              <a:solidFill>
                <a:srgbClr val="FF0000"/>
              </a:solidFill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6. あの喫茶店に入りませんか。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ja-JP" altLang="en-US" sz="280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あの喫茶店に貼らない。</a:t>
            </a:r>
            <a:endParaRPr lang="vi-VN" altLang="en-US" sz="2800" dirty="0">
              <a:solidFill>
                <a:srgbClr val="FF0000"/>
              </a:solidFill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。。。ええ、そうしましょう。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ja-JP" altLang="en-US" sz="280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sym typeface="Wingdings 3" pitchFamily="2" charset="2"/>
              </a:rPr>
              <a:t>そうしよう。</a:t>
            </a:r>
            <a:endParaRPr lang="vi-VN" altLang="en-US" sz="2800" dirty="0">
              <a:solidFill>
                <a:srgbClr val="FF0000"/>
              </a:solidFill>
              <a:latin typeface="Arial" panose="020B0604020202020204" pitchFamily="34" charset="0"/>
              <a:ea typeface="Yu Mincho" panose="02020400000000000000" pitchFamily="18" charset="-128"/>
              <a:sym typeface="Wingdings 3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38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意向形と思っています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0A3B5E-EEFA-6442-96A6-A6B17E7D4E45}"/>
              </a:ext>
            </a:extLst>
          </p:cNvPr>
          <p:cNvSpPr/>
          <p:nvPr/>
        </p:nvSpPr>
        <p:spPr>
          <a:xfrm>
            <a:off x="224191" y="3779124"/>
            <a:ext cx="6096000" cy="11455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24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Yu Mincho" panose="02020400000000000000" pitchFamily="18" charset="-128"/>
                <a:sym typeface="Dancing Script"/>
              </a:rPr>
              <a:t>Cuối tuần tôi định đi Karaoke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Dancing Script"/>
              </a:rPr>
              <a:t>週末、カラオケに行こうと思っています。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5359A-2642-5042-8584-2F72C7FE95EB}"/>
              </a:ext>
            </a:extLst>
          </p:cNvPr>
          <p:cNvSpPr/>
          <p:nvPr/>
        </p:nvSpPr>
        <p:spPr>
          <a:xfrm>
            <a:off x="4719145" y="5550459"/>
            <a:ext cx="7176985" cy="114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 altLang="ja-JP" sz="24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Yu Mincho" panose="02020400000000000000" pitchFamily="18" charset="-128"/>
                <a:cs typeface="Dancing Script"/>
                <a:sym typeface="Dancing Script"/>
              </a:rPr>
              <a:t>Cô ấy đang định học Tiếng Nhật ở trường Đại Học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vi-VN" sz="240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ja-JP" altLang="en-US" sz="24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Dancing Script"/>
                <a:sym typeface="Dancing Script"/>
              </a:rPr>
              <a:t>彼女は大学で日本語を勉強しようと思っています。</a:t>
            </a:r>
            <a:endParaRPr lang="ja-JP" altLang="en-US" sz="2400" dirty="0">
              <a:solidFill>
                <a:schemeClr val="tx1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Dancing Script"/>
              <a:sym typeface="Dancing Script"/>
            </a:endParaRP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34032CE3-CE93-7E44-953E-FA20B9D0C540}"/>
              </a:ext>
            </a:extLst>
          </p:cNvPr>
          <p:cNvSpPr/>
          <p:nvPr/>
        </p:nvSpPr>
        <p:spPr>
          <a:xfrm>
            <a:off x="146209" y="1839822"/>
            <a:ext cx="6096000" cy="1649695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Dancing Script"/>
                <a:cs typeface="Arial" panose="020B0604020202020204" pitchFamily="34" charset="0"/>
                <a:sym typeface="Dancing Script"/>
              </a:rPr>
              <a:t>Diễn tả ý định của người nói đã có trước đó, bây giờ vẫn còn tiếp diễn</a:t>
            </a:r>
            <a:r>
              <a:rPr lang="ja-JP" altLang="vi-VN" sz="2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Dancing Script"/>
                <a:cs typeface="Arial" panose="020B0604020202020204" pitchFamily="34" charset="0"/>
                <a:sym typeface="Dancing Script"/>
              </a:rPr>
              <a:t>。</a:t>
            </a:r>
            <a:r>
              <a:rPr lang="ja-JP" altLang="en-US" sz="2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Dancing Script"/>
                <a:cs typeface="Arial" panose="020B0604020202020204" pitchFamily="34" charset="0"/>
                <a:sym typeface="Dancing Script"/>
              </a:rPr>
              <a:t>　　　　　　　　　　　</a:t>
            </a:r>
            <a:endParaRPr lang="vi-VN" altLang="ja-JP" sz="2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Dancing Script"/>
              <a:cs typeface="Arial" panose="020B0604020202020204" pitchFamily="34" charset="0"/>
              <a:sym typeface="Dancing Script"/>
            </a:endParaRP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220CCEFF-F1BA-3A4C-B144-C7A595A25975}"/>
              </a:ext>
            </a:extLst>
          </p:cNvPr>
          <p:cNvSpPr/>
          <p:nvPr/>
        </p:nvSpPr>
        <p:spPr>
          <a:xfrm>
            <a:off x="6096000" y="3720280"/>
            <a:ext cx="5871809" cy="1595016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Dancing Script"/>
              </a:rPr>
              <a:t>Cấu trúc này sử dụng cho ngôi thứ 3</a:t>
            </a:r>
          </a:p>
        </p:txBody>
      </p:sp>
    </p:spTree>
    <p:extLst>
      <p:ext uri="{BB962C8B-B14F-4D97-AF65-F5344CB8AC3E}">
        <p14:creationId xmlns:p14="http://schemas.microsoft.com/office/powerpoint/2010/main" val="1676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7566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810197A-DB56-4C4C-812B-562DB459D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371" y="1804639"/>
            <a:ext cx="676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800" dirty="0">
                <a:cs typeface="Arial" panose="020B0604020202020204" pitchFamily="34" charset="0"/>
              </a:rPr>
              <a:t>Sang </a:t>
            </a:r>
            <a:r>
              <a:rPr lang="en-US" altLang="ja-JP" sz="2800" dirty="0" err="1">
                <a:cs typeface="Arial" panose="020B0604020202020204" pitchFamily="34" charset="0"/>
              </a:rPr>
              <a:t>năm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tôi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solidFill>
                  <a:srgbClr val="FF0000"/>
                </a:solidFill>
                <a:cs typeface="Arial" panose="020B0604020202020204" pitchFamily="34" charset="0"/>
              </a:rPr>
              <a:t>định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đi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Nhật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học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về</a:t>
            </a:r>
            <a:r>
              <a:rPr lang="en-US" altLang="ja-JP" sz="2800" dirty="0">
                <a:cs typeface="Arial" panose="020B0604020202020204" pitchFamily="34" charset="0"/>
              </a:rPr>
              <a:t> CNTT</a:t>
            </a:r>
            <a:r>
              <a:rPr lang="en-US" altLang="ja-JP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8BE92-24DA-2843-AA16-C018F0EC3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371" y="3451703"/>
            <a:ext cx="701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800" dirty="0" err="1">
                <a:cs typeface="Arial" panose="020B0604020202020204" pitchFamily="34" charset="0"/>
              </a:rPr>
              <a:t>Tôi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định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sau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khi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về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nước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sẽ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kết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hôn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ngay</a:t>
            </a:r>
            <a:r>
              <a:rPr lang="en-US" altLang="ja-JP" sz="2800" dirty="0">
                <a:cs typeface="Arial" panose="020B0604020202020204" pitchFamily="34" charset="0"/>
              </a:rPr>
              <a:t>. </a:t>
            </a:r>
            <a:endParaRPr lang="en-US" altLang="en-US" sz="2800" dirty="0"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01F9B-347F-D24A-900C-4CB502DDD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371" y="5085228"/>
            <a:ext cx="65553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800" dirty="0" err="1">
                <a:cs typeface="Arial" panose="020B0604020202020204" pitchFamily="34" charset="0"/>
              </a:rPr>
              <a:t>Tôi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định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viết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báo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cáo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bằng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tiếng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Nhật</a:t>
            </a:r>
            <a:r>
              <a:rPr lang="en-US" altLang="ja-JP" sz="2800" dirty="0">
                <a:cs typeface="Arial" panose="020B0604020202020204" pitchFamily="34" charset="0"/>
              </a:rPr>
              <a:t>. </a:t>
            </a:r>
            <a:endParaRPr lang="en-US" altLang="en-US" sz="2800" dirty="0"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CF70487-99E3-4640-8151-9D09120DFF4F}"/>
              </a:ext>
            </a:extLst>
          </p:cNvPr>
          <p:cNvSpPr/>
          <p:nvPr/>
        </p:nvSpPr>
        <p:spPr>
          <a:xfrm>
            <a:off x="1752600" y="2564757"/>
            <a:ext cx="88392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来年　日本へ　</a:t>
            </a: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IT</a:t>
            </a: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の勉強に　</a:t>
            </a:r>
            <a:r>
              <a:rPr lang="ja-JP" altLang="en-US" sz="28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行こうと思っています</a:t>
            </a: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B4C7B0-2BFC-E94D-BB86-EF1895709388}"/>
              </a:ext>
            </a:extLst>
          </p:cNvPr>
          <p:cNvSpPr/>
          <p:nvPr/>
        </p:nvSpPr>
        <p:spPr>
          <a:xfrm>
            <a:off x="1752600" y="4162426"/>
            <a:ext cx="88392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国へ帰ってから　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すぐ　結婚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しようと思っています。</a:t>
            </a:r>
            <a:endParaRPr lang="en-US" sz="28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DBA79-0C99-234A-A143-9E26162EAED3}"/>
              </a:ext>
            </a:extLst>
          </p:cNvPr>
          <p:cNvSpPr/>
          <p:nvPr/>
        </p:nvSpPr>
        <p:spPr>
          <a:xfrm>
            <a:off x="1752600" y="5938158"/>
            <a:ext cx="88392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レポートを　日本語で　</a:t>
            </a:r>
            <a:r>
              <a:rPr lang="ja-JP" altLang="en-US" sz="28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書こうと思っています。</a:t>
            </a:r>
            <a:endParaRPr lang="en-US" sz="28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4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283493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意向形と思っています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23BE2868-D8CC-B140-B2D7-16362CC9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34" y="2139348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明日</a:t>
            </a: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A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さんを迎えに行きます。</a:t>
            </a:r>
            <a:endParaRPr lang="en-US" alt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23E87E5-3BAC-6649-8411-F9E865628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64" y="4065623"/>
            <a:ext cx="800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明日</a:t>
            </a: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A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さんを迎えに行こうと思っています。</a:t>
            </a:r>
            <a:endParaRPr lang="en-US" alt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BB52AD6-1639-EB49-A7B0-DAE92736AF42}"/>
              </a:ext>
            </a:extLst>
          </p:cNvPr>
          <p:cNvSpPr/>
          <p:nvPr/>
        </p:nvSpPr>
        <p:spPr>
          <a:xfrm>
            <a:off x="4538559" y="2128200"/>
            <a:ext cx="1828800" cy="5842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6C8039-AA90-484C-8E9C-1358344798A6}"/>
              </a:ext>
            </a:extLst>
          </p:cNvPr>
          <p:cNvSpPr/>
          <p:nvPr/>
        </p:nvSpPr>
        <p:spPr>
          <a:xfrm>
            <a:off x="4490261" y="4119599"/>
            <a:ext cx="4267200" cy="5842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B3011C39-6FB6-8943-A8F1-12DD3A3A0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678" y="3023901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 err="1">
                <a:cs typeface="Arial" panose="020B0604020202020204" pitchFamily="34" charset="0"/>
              </a:rPr>
              <a:t>Ngày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mai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đón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bạn</a:t>
            </a:r>
            <a:r>
              <a:rPr lang="en-US" altLang="ja-JP" sz="2400" dirty="0">
                <a:cs typeface="Arial" panose="020B0604020202020204" pitchFamily="34" charset="0"/>
              </a:rPr>
              <a:t> A.</a:t>
            </a:r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1474ECD-B925-1B48-86A5-20A691D7B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767" y="4959421"/>
            <a:ext cx="4811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 err="1">
                <a:cs typeface="Arial" panose="020B0604020202020204" pitchFamily="34" charset="0"/>
              </a:rPr>
              <a:t>Ngày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mai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định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đón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bạn</a:t>
            </a:r>
            <a:r>
              <a:rPr lang="en-US" altLang="ja-JP" sz="2400" dirty="0">
                <a:cs typeface="Arial" panose="020B0604020202020204" pitchFamily="34" charset="0"/>
              </a:rPr>
              <a:t> A.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28" name="Line Callout 1 (Border and Accent Bar) 27">
            <a:extLst>
              <a:ext uri="{FF2B5EF4-FFF2-40B4-BE49-F238E27FC236}">
                <a16:creationId xmlns:a16="http://schemas.microsoft.com/office/drawing/2014/main" id="{17051CE1-C964-A64F-96AB-B6D96BA9AC95}"/>
              </a:ext>
            </a:extLst>
          </p:cNvPr>
          <p:cNvSpPr/>
          <p:nvPr/>
        </p:nvSpPr>
        <p:spPr>
          <a:xfrm rot="402783">
            <a:off x="7798297" y="2386468"/>
            <a:ext cx="3582010" cy="1460500"/>
          </a:xfrm>
          <a:prstGeom prst="accentBorderCallout1">
            <a:avLst>
              <a:gd name="adj1" fmla="val 25176"/>
              <a:gd name="adj2" fmla="val -291"/>
              <a:gd name="adj3" fmla="val 13889"/>
              <a:gd name="adj4" fmla="val -435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Callout 1 (Border and Accent Bar) 28">
            <a:extLst>
              <a:ext uri="{FF2B5EF4-FFF2-40B4-BE49-F238E27FC236}">
                <a16:creationId xmlns:a16="http://schemas.microsoft.com/office/drawing/2014/main" id="{D7F78687-CE6D-4045-AF07-1C6008C18A04}"/>
              </a:ext>
            </a:extLst>
          </p:cNvPr>
          <p:cNvSpPr/>
          <p:nvPr/>
        </p:nvSpPr>
        <p:spPr>
          <a:xfrm rot="21258591">
            <a:off x="7649817" y="5057292"/>
            <a:ext cx="4088910" cy="1332163"/>
          </a:xfrm>
          <a:prstGeom prst="accentBorderCallout1">
            <a:avLst>
              <a:gd name="adj1" fmla="val 22549"/>
              <a:gd name="adj2" fmla="val -359"/>
              <a:gd name="adj3" fmla="val -47964"/>
              <a:gd name="adj4" fmla="val -2086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46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 animBg="1"/>
      <p:bldP spid="26" grpId="0"/>
      <p:bldP spid="27" grpId="0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71375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意向形と思っています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1554592-BB0F-D444-B5CA-841832F09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0322" y="2167690"/>
            <a:ext cx="7327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来年日本へ留学したいと思っています</a:t>
            </a:r>
            <a:r>
              <a:rPr lang="ja-JP" altLang="en-US" sz="3200">
                <a:latin typeface="NtMotoyaKyotai" panose="02020300000000000000" pitchFamily="18" charset="-128"/>
                <a:ea typeface="NtMotoyaKyotai" panose="02020300000000000000" pitchFamily="18" charset="-128"/>
              </a:rPr>
              <a:t>。</a:t>
            </a:r>
            <a:endParaRPr lang="en-US" altLang="en-US" sz="32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06B49-AACF-444E-9B4F-FBBEF249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514" y="4606159"/>
            <a:ext cx="7329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来年日本へ留学しようと思っています</a:t>
            </a:r>
            <a:r>
              <a:rPr lang="ja-JP" altLang="en-US" sz="3200">
                <a:latin typeface="NtMotoyaKyotai" panose="02020300000000000000" pitchFamily="18" charset="-128"/>
                <a:ea typeface="NtMotoyaKyotai" panose="02020300000000000000" pitchFamily="18" charset="-128"/>
              </a:rPr>
              <a:t>。</a:t>
            </a:r>
            <a:endParaRPr lang="en-US" altLang="en-US" sz="32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E65EDCB-39C8-C54F-98DE-C09E3E38E677}"/>
              </a:ext>
            </a:extLst>
          </p:cNvPr>
          <p:cNvSpPr/>
          <p:nvPr/>
        </p:nvSpPr>
        <p:spPr>
          <a:xfrm>
            <a:off x="4988509" y="2167690"/>
            <a:ext cx="5105400" cy="5842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86627A-6909-B34F-A500-B8EE4311E79C}"/>
              </a:ext>
            </a:extLst>
          </p:cNvPr>
          <p:cNvSpPr/>
          <p:nvPr/>
        </p:nvSpPr>
        <p:spPr>
          <a:xfrm>
            <a:off x="3236601" y="4567400"/>
            <a:ext cx="5105400" cy="5842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4D79401-30CF-844B-80CA-E78C77480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3706" y="2962962"/>
            <a:ext cx="537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>
                <a:cs typeface="Arial" panose="020B0604020202020204" pitchFamily="34" charset="0"/>
              </a:rPr>
              <a:t>Sang </a:t>
            </a:r>
            <a:r>
              <a:rPr lang="en-US" altLang="ja-JP" sz="2400" dirty="0" err="1">
                <a:cs typeface="Arial" panose="020B0604020202020204" pitchFamily="34" charset="0"/>
              </a:rPr>
              <a:t>năm</a:t>
            </a:r>
            <a:r>
              <a:rPr lang="en-US" altLang="ja-JP" sz="2400" dirty="0">
                <a:cs typeface="Arial" panose="020B0604020202020204" pitchFamily="34" charset="0"/>
              </a:rPr>
              <a:t>, </a:t>
            </a:r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muốn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đi</a:t>
            </a:r>
            <a:r>
              <a:rPr lang="en-US" altLang="ja-JP" sz="2400" dirty="0">
                <a:cs typeface="Arial" panose="020B0604020202020204" pitchFamily="34" charset="0"/>
              </a:rPr>
              <a:t> du </a:t>
            </a:r>
            <a:r>
              <a:rPr lang="en-US" altLang="ja-JP" sz="2400" dirty="0" err="1">
                <a:cs typeface="Arial" panose="020B0604020202020204" pitchFamily="34" charset="0"/>
              </a:rPr>
              <a:t>học</a:t>
            </a:r>
            <a:r>
              <a:rPr lang="en-US" altLang="ja-JP" sz="2400" dirty="0">
                <a:cs typeface="Arial" panose="020B0604020202020204" pitchFamily="34" charset="0"/>
              </a:rPr>
              <a:t> NB.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7DFB11C-67BE-094F-B567-AB0778A13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63" y="5258539"/>
            <a:ext cx="60796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>
                <a:cs typeface="Arial" panose="020B0604020202020204" pitchFamily="34" charset="0"/>
              </a:rPr>
              <a:t>Sang </a:t>
            </a:r>
            <a:r>
              <a:rPr lang="en-US" altLang="ja-JP" sz="2400" dirty="0" err="1">
                <a:cs typeface="Arial" panose="020B0604020202020204" pitchFamily="34" charset="0"/>
              </a:rPr>
              <a:t>năm</a:t>
            </a:r>
            <a:r>
              <a:rPr lang="en-US" altLang="ja-JP" sz="2400" dirty="0">
                <a:cs typeface="Arial" panose="020B0604020202020204" pitchFamily="34" charset="0"/>
              </a:rPr>
              <a:t>, </a:t>
            </a:r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dự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định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đi</a:t>
            </a:r>
            <a:r>
              <a:rPr lang="en-US" altLang="ja-JP" sz="2400" dirty="0">
                <a:cs typeface="Arial" panose="020B0604020202020204" pitchFamily="34" charset="0"/>
              </a:rPr>
              <a:t> du </a:t>
            </a:r>
            <a:r>
              <a:rPr lang="en-US" altLang="ja-JP" sz="2400" dirty="0" err="1">
                <a:cs typeface="Arial" panose="020B0604020202020204" pitchFamily="34" charset="0"/>
              </a:rPr>
              <a:t>học</a:t>
            </a:r>
            <a:r>
              <a:rPr lang="en-US" altLang="ja-JP" sz="2400" dirty="0">
                <a:cs typeface="Arial" panose="020B0604020202020204" pitchFamily="34" charset="0"/>
              </a:rPr>
              <a:t> NB.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DF713D5F-7C10-784D-9D98-06A386953D9D}"/>
              </a:ext>
            </a:extLst>
          </p:cNvPr>
          <p:cNvSpPr/>
          <p:nvPr/>
        </p:nvSpPr>
        <p:spPr>
          <a:xfrm rot="20900725">
            <a:off x="30298" y="2180955"/>
            <a:ext cx="3329702" cy="2332177"/>
          </a:xfrm>
          <a:prstGeom prst="wedgeEllipseCallout">
            <a:avLst>
              <a:gd name="adj1" fmla="val 57228"/>
              <a:gd name="adj2" fmla="val -2183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thuần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vọng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4D0488F6-C70A-3640-B7E9-0145646DC8AD}"/>
              </a:ext>
            </a:extLst>
          </p:cNvPr>
          <p:cNvSpPr/>
          <p:nvPr/>
        </p:nvSpPr>
        <p:spPr>
          <a:xfrm rot="605817">
            <a:off x="8238987" y="3951698"/>
            <a:ext cx="3847257" cy="2742782"/>
          </a:xfrm>
          <a:prstGeom prst="wedgeEllipseCallout">
            <a:avLst>
              <a:gd name="adj1" fmla="val -66791"/>
              <a:gd name="adj2" fmla="val -1050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意向形と思っています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2F7BFFA5-F589-5C44-9286-45DF99200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501" y="1856773"/>
            <a:ext cx="6248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来週国へ帰ろうと思います。</a:t>
            </a:r>
            <a:endParaRPr lang="en-US" alt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58DEEEE9-4E4F-114B-92A9-38905E0F6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501" y="2837147"/>
            <a:ext cx="71008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来週国へ帰ろうと思っています。</a:t>
            </a:r>
            <a:endParaRPr lang="en-US" alt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7D7592F4-62D5-5C4A-9FBC-363B8CB6D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501" y="4066573"/>
            <a:ext cx="6858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リーさんは来週国へ帰ると思います。</a:t>
            </a:r>
            <a:endParaRPr lang="en-US" alt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8F2D9582-DB38-8E43-8734-FB25521F9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301" y="5133373"/>
            <a:ext cx="8235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リーさんは来週国へ帰ろうと思っています</a:t>
            </a:r>
            <a:r>
              <a:rPr lang="ja-JP" altLang="en-US" sz="3200">
                <a:latin typeface="NtMotoyaKyotai" panose="02020300000000000000" pitchFamily="18" charset="-128"/>
                <a:ea typeface="NtMotoyaKyotai" panose="02020300000000000000" pitchFamily="18" charset="-128"/>
              </a:rPr>
              <a:t>。</a:t>
            </a:r>
            <a:endParaRPr lang="en-US" altLang="en-US" sz="32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C20DA4EE-E252-2343-8666-FE66EB40D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701" y="6149373"/>
            <a:ext cx="739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リーさんは来週国へ帰ろうと思います</a:t>
            </a:r>
            <a:r>
              <a:rPr lang="ja-JP" altLang="en-US" sz="3200">
                <a:latin typeface="NtMotoyaKyotai" panose="02020300000000000000" pitchFamily="18" charset="-128"/>
                <a:ea typeface="NtMotoyaKyotai" panose="02020300000000000000" pitchFamily="18" charset="-128"/>
              </a:rPr>
              <a:t>。</a:t>
            </a:r>
            <a:endParaRPr lang="en-US" altLang="en-US" sz="32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F12D74E-F602-C14C-9BDC-669EC871E323}"/>
              </a:ext>
            </a:extLst>
          </p:cNvPr>
          <p:cNvSpPr/>
          <p:nvPr/>
        </p:nvSpPr>
        <p:spPr>
          <a:xfrm>
            <a:off x="6257665" y="1856773"/>
            <a:ext cx="2001837" cy="5842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055759B-E81D-B445-AC25-92297C1AF268}"/>
              </a:ext>
            </a:extLst>
          </p:cNvPr>
          <p:cNvSpPr/>
          <p:nvPr/>
        </p:nvSpPr>
        <p:spPr>
          <a:xfrm>
            <a:off x="6257665" y="2847373"/>
            <a:ext cx="2763837" cy="5842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52ADDB-8EBC-9047-8CE8-F3BDE3148268}"/>
              </a:ext>
            </a:extLst>
          </p:cNvPr>
          <p:cNvSpPr/>
          <p:nvPr/>
        </p:nvSpPr>
        <p:spPr>
          <a:xfrm>
            <a:off x="5363901" y="4066573"/>
            <a:ext cx="3200400" cy="5842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D74D1FD-8A08-1444-A7EF-FC0A2F622A45}"/>
              </a:ext>
            </a:extLst>
          </p:cNvPr>
          <p:cNvSpPr/>
          <p:nvPr/>
        </p:nvSpPr>
        <p:spPr>
          <a:xfrm>
            <a:off x="5376444" y="5120673"/>
            <a:ext cx="4343400" cy="5842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6917D1F0-EADD-534F-B0E0-383B075E6522}"/>
              </a:ext>
            </a:extLst>
          </p:cNvPr>
          <p:cNvSpPr/>
          <p:nvPr/>
        </p:nvSpPr>
        <p:spPr>
          <a:xfrm>
            <a:off x="2595917" y="5825523"/>
            <a:ext cx="1409700" cy="1231900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C73EC381-F90A-CB4A-BA97-757F8F666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701" y="2477487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 err="1">
                <a:cs typeface="Arial" panose="020B0604020202020204" pitchFamily="34" charset="0"/>
              </a:rPr>
              <a:t>Tuần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sau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định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về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nước</a:t>
            </a:r>
            <a:r>
              <a:rPr lang="en-US" altLang="ja-JP" sz="2400" dirty="0">
                <a:cs typeface="Arial" panose="020B0604020202020204" pitchFamily="34" charset="0"/>
              </a:rPr>
              <a:t>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33" name="Cloud Callout 32">
            <a:extLst>
              <a:ext uri="{FF2B5EF4-FFF2-40B4-BE49-F238E27FC236}">
                <a16:creationId xmlns:a16="http://schemas.microsoft.com/office/drawing/2014/main" id="{B9DEA820-483F-ED4C-9E81-782F851D376D}"/>
              </a:ext>
            </a:extLst>
          </p:cNvPr>
          <p:cNvSpPr/>
          <p:nvPr/>
        </p:nvSpPr>
        <p:spPr>
          <a:xfrm rot="322176">
            <a:off x="8548902" y="1530779"/>
            <a:ext cx="2445029" cy="990600"/>
          </a:xfrm>
          <a:prstGeom prst="cloudCallout">
            <a:avLst>
              <a:gd name="adj1" fmla="val -78934"/>
              <a:gd name="adj2" fmla="val 4329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loud Callout 33">
            <a:extLst>
              <a:ext uri="{FF2B5EF4-FFF2-40B4-BE49-F238E27FC236}">
                <a16:creationId xmlns:a16="http://schemas.microsoft.com/office/drawing/2014/main" id="{79FA32C3-75A9-CD4C-A4B1-F70888160838}"/>
              </a:ext>
            </a:extLst>
          </p:cNvPr>
          <p:cNvSpPr/>
          <p:nvPr/>
        </p:nvSpPr>
        <p:spPr>
          <a:xfrm rot="21092507">
            <a:off x="1152557" y="2387385"/>
            <a:ext cx="2105559" cy="1245578"/>
          </a:xfrm>
          <a:prstGeom prst="cloudCallout">
            <a:avLst>
              <a:gd name="adj1" fmla="val 228676"/>
              <a:gd name="adj2" fmla="val 68446"/>
            </a:avLst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81E37CE4-1A8D-904A-910A-4AD4E829B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501" y="4676639"/>
            <a:ext cx="624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 err="1">
                <a:cs typeface="Arial" panose="020B0604020202020204" pitchFamily="34" charset="0"/>
              </a:rPr>
              <a:t>Tôi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nghĩ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tuần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sau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anh</a:t>
            </a:r>
            <a:r>
              <a:rPr lang="en-US" altLang="ja-JP" sz="2400" dirty="0">
                <a:cs typeface="Arial" panose="020B0604020202020204" pitchFamily="34" charset="0"/>
              </a:rPr>
              <a:t> Ly </a:t>
            </a:r>
            <a:r>
              <a:rPr lang="en-US" altLang="ja-JP" sz="2400" dirty="0" err="1"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về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nước</a:t>
            </a:r>
            <a:r>
              <a:rPr lang="en-US" altLang="ja-JP" sz="2400" dirty="0">
                <a:cs typeface="Arial" panose="020B0604020202020204" pitchFamily="34" charset="0"/>
              </a:rPr>
              <a:t>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65A8E39A-83FD-6640-96AA-5A83C2B97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301" y="5717573"/>
            <a:ext cx="7854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400" dirty="0">
                <a:cs typeface="Arial" panose="020B0604020202020204" pitchFamily="34" charset="0"/>
              </a:rPr>
              <a:t>Anh Ly (</a:t>
            </a:r>
            <a:r>
              <a:rPr lang="en-US" altLang="ja-JP" sz="2400" dirty="0" err="1">
                <a:cs typeface="Arial" panose="020B0604020202020204" pitchFamily="34" charset="0"/>
              </a:rPr>
              <a:t>nghĩ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là</a:t>
            </a:r>
            <a:r>
              <a:rPr lang="en-US" altLang="ja-JP" sz="2400" dirty="0">
                <a:cs typeface="Arial" panose="020B0604020202020204" pitchFamily="34" charset="0"/>
              </a:rPr>
              <a:t>) </a:t>
            </a:r>
            <a:r>
              <a:rPr lang="en-US" altLang="ja-JP" sz="2400" dirty="0" err="1">
                <a:cs typeface="Arial" panose="020B0604020202020204" pitchFamily="34" charset="0"/>
              </a:rPr>
              <a:t>dự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định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tuần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sau</a:t>
            </a:r>
            <a:r>
              <a:rPr lang="en-US" altLang="ja-JP" sz="2400" dirty="0">
                <a:cs typeface="Arial" panose="020B0604020202020204" pitchFamily="34" charset="0"/>
              </a:rPr>
              <a:t> (</a:t>
            </a:r>
            <a:r>
              <a:rPr lang="en-US" altLang="ja-JP" sz="2400" dirty="0" err="1">
                <a:cs typeface="Arial" panose="020B0604020202020204" pitchFamily="34" charset="0"/>
              </a:rPr>
              <a:t>anh</a:t>
            </a:r>
            <a:r>
              <a:rPr lang="en-US" altLang="ja-JP" sz="2400" dirty="0">
                <a:cs typeface="Arial" panose="020B0604020202020204" pitchFamily="34" charset="0"/>
              </a:rPr>
              <a:t> Ly) </a:t>
            </a:r>
            <a:r>
              <a:rPr lang="en-US" altLang="ja-JP" sz="2400" dirty="0" err="1">
                <a:cs typeface="Arial" panose="020B0604020202020204" pitchFamily="34" charset="0"/>
              </a:rPr>
              <a:t>sẽ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về</a:t>
            </a:r>
            <a:r>
              <a:rPr lang="en-US" altLang="ja-JP" sz="2400" dirty="0"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cs typeface="Arial" panose="020B0604020202020204" pitchFamily="34" charset="0"/>
              </a:rPr>
              <a:t>nước</a:t>
            </a:r>
            <a:r>
              <a:rPr lang="en-US" altLang="ja-JP" sz="2400" dirty="0">
                <a:cs typeface="Arial" panose="020B0604020202020204" pitchFamily="34" charset="0"/>
              </a:rPr>
              <a:t>.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D35A361-2B96-7344-B5A8-2AC5739F050C}"/>
              </a:ext>
            </a:extLst>
          </p:cNvPr>
          <p:cNvGrpSpPr/>
          <p:nvPr/>
        </p:nvGrpSpPr>
        <p:grpSpPr>
          <a:xfrm>
            <a:off x="327163" y="2323784"/>
            <a:ext cx="10782118" cy="3902607"/>
            <a:chOff x="128380" y="2575575"/>
            <a:chExt cx="10782118" cy="39026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E45FC4-887A-0347-B03C-4D964EE5EE35}"/>
                </a:ext>
              </a:extLst>
            </p:cNvPr>
            <p:cNvSpPr/>
            <p:nvPr/>
          </p:nvSpPr>
          <p:spPr>
            <a:xfrm>
              <a:off x="971984" y="2575575"/>
              <a:ext cx="9938514" cy="390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</a:rPr>
                <a:t>カナダに留学します　</a:t>
              </a:r>
              <a:endPara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r>
                <a:rPr lang="ja-JP" altLang="vi-VN" sz="2800" u="sng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</a:rPr>
                <a:t>カナダに</a:t>
              </a:r>
              <a:r>
                <a:rPr lang="ja-JP" altLang="vi-VN" sz="2800" u="sng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留学しよう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と思っています。</a:t>
              </a:r>
              <a:endPara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endParaRP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vi-VN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1.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授業の見学に行きます</a:t>
              </a:r>
              <a:r>
                <a:rPr lang="en-US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endParaRP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vi-VN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2.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経済学部</a:t>
              </a:r>
              <a:r>
                <a:rPr lang="vi-VN" altLang="ja-JP" sz="2800" dirty="0">
                  <a:solidFill>
                    <a:srgbClr val="00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(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けいざいがくぶ</a:t>
              </a:r>
              <a:r>
                <a:rPr lang="vi-VN" altLang="ja-JP" sz="2800" dirty="0">
                  <a:solidFill>
                    <a:srgbClr val="00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)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に入ります</a:t>
              </a:r>
              <a:r>
                <a:rPr lang="en-US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endParaRP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vi-VN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3.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大学か専門学校に行きます</a:t>
              </a:r>
              <a:r>
                <a:rPr lang="en-US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endParaRP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vi-VN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4.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アルバイトをやめます</a:t>
              </a:r>
              <a:r>
                <a:rPr lang="en-US" altLang="ja-JP" sz="2800" dirty="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 </a:t>
              </a:r>
              <a:r>
                <a:rPr lang="ja-JP" altLang="vi-VN" sz="2800">
                  <a:solidFill>
                    <a:srgbClr val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 3" panose="05040102010807070707" pitchFamily="18" charset="2"/>
              </a:endParaRPr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7F681EE0-F8C2-F44F-97B6-3003067F328E}"/>
                </a:ext>
              </a:extLst>
            </p:cNvPr>
            <p:cNvSpPr/>
            <p:nvPr/>
          </p:nvSpPr>
          <p:spPr>
            <a:xfrm>
              <a:off x="128380" y="2723467"/>
              <a:ext cx="882595" cy="499347"/>
            </a:xfrm>
            <a:prstGeom prst="homePlate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>
                  <a:solidFill>
                    <a:schemeClr val="tx1"/>
                  </a:solidFill>
                </a:rPr>
                <a:t>例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B4852-2329-714B-86CE-0E6140F7C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289" y="4457444"/>
            <a:ext cx="2809461" cy="2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802709" y="587340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6182838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6523205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618077" y="333591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6BB43D-848C-AD4E-8FEA-E42C445CF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87" b="94497" l="3175" r="97619">
                        <a14:foregroundMark x1="36825" y1="22013" x2="56508" y2="24686"/>
                        <a14:foregroundMark x1="56508" y1="24686" x2="54921" y2="28616"/>
                        <a14:foregroundMark x1="44444" y1="26101" x2="44444" y2="26101"/>
                        <a14:foregroundMark x1="63810" y1="26572" x2="63810" y2="26572"/>
                        <a14:foregroundMark x1="41429" y1="29088" x2="63651" y2="16824"/>
                        <a14:foregroundMark x1="63651" y1="16824" x2="63333" y2="32704"/>
                        <a14:foregroundMark x1="63333" y1="32704" x2="49048" y2="35535"/>
                        <a14:foregroundMark x1="49048" y1="35535" x2="43492" y2="23585"/>
                        <a14:foregroundMark x1="62857" y1="13994" x2="41429" y2="8805"/>
                        <a14:foregroundMark x1="41429" y1="8805" x2="29841" y2="23428"/>
                        <a14:foregroundMark x1="29841" y1="23428" x2="32698" y2="44811"/>
                        <a14:foregroundMark x1="62063" y1="17767" x2="41905" y2="13365"/>
                        <a14:foregroundMark x1="41905" y1="13365" x2="31905" y2="26258"/>
                        <a14:foregroundMark x1="31905" y1="26258" x2="46825" y2="41352"/>
                        <a14:foregroundMark x1="46825" y1="41352" x2="65079" y2="31761"/>
                        <a14:foregroundMark x1="65079" y1="31761" x2="64286" y2="16667"/>
                        <a14:foregroundMark x1="64286" y1="16667" x2="60794" y2="13994"/>
                        <a14:foregroundMark x1="63810" y1="18553" x2="47937" y2="18868"/>
                        <a14:foregroundMark x1="47937" y1="18868" x2="53810" y2="35377"/>
                        <a14:foregroundMark x1="53810" y1="35377" x2="64127" y2="24214"/>
                        <a14:foregroundMark x1="64127" y1="24214" x2="59524" y2="14780"/>
                        <a14:foregroundMark x1="61270" y1="22799" x2="57937" y2="31132"/>
                        <a14:foregroundMark x1="61587" y1="23113" x2="56984" y2="19811"/>
                        <a14:foregroundMark x1="45714" y1="5346" x2="76032" y2="7390"/>
                        <a14:foregroundMark x1="76032" y1="7390" x2="78889" y2="24528"/>
                        <a14:foregroundMark x1="78889" y1="24528" x2="73016" y2="33176"/>
                        <a14:foregroundMark x1="36032" y1="6918" x2="23333" y2="16981"/>
                        <a14:foregroundMark x1="23333" y1="16981" x2="24444" y2="38522"/>
                        <a14:foregroundMark x1="24444" y1="38522" x2="30159" y2="43553"/>
                        <a14:foregroundMark x1="34762" y1="8962" x2="47302" y2="1730"/>
                        <a14:foregroundMark x1="47302" y1="1730" x2="83333" y2="5818"/>
                        <a14:foregroundMark x1="83333" y1="5818" x2="99524" y2="56447"/>
                        <a14:foregroundMark x1="99524" y1="56447" x2="90952" y2="88679"/>
                        <a14:foregroundMark x1="90952" y1="88679" x2="82698" y2="99371"/>
                        <a14:foregroundMark x1="82698" y1="99371" x2="25714" y2="92767"/>
                        <a14:foregroundMark x1="25714" y1="92767" x2="3810" y2="73113"/>
                        <a14:foregroundMark x1="3810" y1="73113" x2="635" y2="58805"/>
                        <a14:foregroundMark x1="635" y1="58805" x2="1233" y2="55285"/>
                        <a14:foregroundMark x1="4528" y1="41398" x2="21111" y2="32075"/>
                        <a14:foregroundMark x1="21111" y1="32075" x2="27460" y2="11792"/>
                        <a14:foregroundMark x1="27460" y1="11792" x2="41111" y2="6918"/>
                        <a14:foregroundMark x1="41111" y1="6918" x2="41111" y2="6918"/>
                        <a14:foregroundMark x1="13333" y1="76887" x2="34444" y2="94182"/>
                        <a14:foregroundMark x1="34444" y1="94182" x2="68730" y2="96384"/>
                        <a14:foregroundMark x1="68730" y1="96384" x2="93175" y2="86792"/>
                        <a14:foregroundMark x1="93175" y1="86792" x2="71905" y2="60220"/>
                        <a14:foregroundMark x1="71905" y1="60220" x2="43651" y2="59906"/>
                        <a14:foregroundMark x1="43651" y1="59906" x2="23016" y2="86792"/>
                        <a14:foregroundMark x1="23016" y1="86792" x2="22063" y2="90252"/>
                        <a14:foregroundMark x1="46984" y1="80660" x2="68730" y2="94811"/>
                        <a14:foregroundMark x1="68730" y1="94811" x2="79683" y2="76572"/>
                        <a14:foregroundMark x1="79683" y1="76572" x2="62222" y2="70283"/>
                        <a14:foregroundMark x1="62222" y1="70283" x2="51587" y2="81447"/>
                        <a14:foregroundMark x1="51587" y1="81447" x2="50635" y2="86950"/>
                        <a14:foregroundMark x1="88571" y1="49843" x2="80635" y2="72013"/>
                        <a14:foregroundMark x1="80635" y1="72013" x2="95873" y2="58019"/>
                        <a14:foregroundMark x1="95873" y1="58019" x2="89683" y2="45283"/>
                        <a14:foregroundMark x1="89683" y1="45283" x2="84286" y2="45283"/>
                        <a14:foregroundMark x1="33810" y1="19025" x2="13333" y2="27673"/>
                        <a14:foregroundMark x1="13333" y1="27673" x2="16508" y2="41352"/>
                        <a14:foregroundMark x1="16508" y1="41352" x2="25556" y2="43553"/>
                        <a14:foregroundMark x1="88095" y1="8648" x2="72540" y2="1887"/>
                        <a14:foregroundMark x1="72540" y1="1887" x2="64603" y2="2830"/>
                        <a14:foregroundMark x1="95238" y1="37736" x2="97619" y2="53459"/>
                        <a14:foregroundMark x1="97619" y1="53459" x2="94444" y2="41509"/>
                        <a14:foregroundMark x1="33810" y1="11950" x2="33810" y2="11950"/>
                        <a14:foregroundMark x1="38095" y1="6447" x2="24603" y2="14151"/>
                        <a14:foregroundMark x1="24603" y1="14151" x2="29206" y2="19025"/>
                        <a14:foregroundMark x1="40635" y1="3616" x2="26190" y2="12264"/>
                        <a14:foregroundMark x1="26190" y1="12264" x2="38889" y2="8019"/>
                        <a14:foregroundMark x1="38889" y1="8019" x2="38095" y2="5346"/>
                        <a14:backgroundMark x1="47778" y1="31918" x2="47778" y2="31918"/>
                        <a14:backgroundMark x1="49251" y1="30608" x2="47937" y2="32075"/>
                        <a14:backgroundMark x1="47008" y1="31646" x2="43175" y2="29874"/>
                        <a14:backgroundMark x1="47937" y1="32075" x2="47598" y2="31918"/>
                        <a14:backgroundMark x1="56998" y1="22260" x2="58576" y2="22276"/>
                        <a14:backgroundMark x1="56719" y1="30677" x2="55839" y2="31713"/>
                        <a14:backgroundMark x1="48271" y1="27852" x2="47606" y2="27443"/>
                        <a14:backgroundMark x1="40969" y1="20172" x2="40796" y2="19171"/>
                        <a14:backgroundMark x1="2381" y1="36164" x2="317" y2="5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1" y="1938474"/>
            <a:ext cx="3685077" cy="3577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9E2201-A49C-8F4D-9C0D-3D859F60C6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8" y="1399986"/>
            <a:ext cx="4306982" cy="3804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60BF24-874A-E949-AC7C-118755850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44" y="2522484"/>
            <a:ext cx="3498412" cy="3804744"/>
          </a:xfrm>
          <a:prstGeom prst="rect">
            <a:avLst/>
          </a:prstGeom>
        </p:spPr>
      </p:pic>
      <p:pic>
        <p:nvPicPr>
          <p:cNvPr id="2" name="32 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91681" y="60939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3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D416F9-0303-9346-A0EE-3039078020E4}"/>
              </a:ext>
            </a:extLst>
          </p:cNvPr>
          <p:cNvSpPr/>
          <p:nvPr/>
        </p:nvSpPr>
        <p:spPr>
          <a:xfrm>
            <a:off x="683754" y="2453094"/>
            <a:ext cx="11092069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5.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法律を勉強します</a:t>
            </a:r>
            <a:r>
              <a: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6.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インタネットで学校を調べます</a:t>
            </a:r>
            <a:r>
              <a: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7.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両親に相談します</a:t>
            </a:r>
            <a:r>
              <a: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8.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毎日、潮解の練習をします</a:t>
            </a:r>
            <a:r>
              <a: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ja-JP" altLang="en-US" sz="2800"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9.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国へ帰ったら、日本の便利なものを国の友達に紹介します</a:t>
            </a:r>
            <a:r>
              <a:rPr lang="en-US" altLang="ja-JP" sz="2800" dirty="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ja-JP" altLang="vi-VN" sz="2800">
                <a:solidFill>
                  <a:srgbClr val="00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ja-JP" altLang="vi-VN" sz="2800" dirty="0">
              <a:solidFill>
                <a:srgbClr val="00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  <a:sym typeface="Wingdings 3" panose="05040102010807070707" pitchFamily="18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D1376-8F3B-EE42-94DA-DB401088E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469" y="2264784"/>
            <a:ext cx="2817354" cy="24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1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3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35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7168D8-E762-FA43-876D-2DEA60C9B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1" y="1815737"/>
            <a:ext cx="7949892" cy="4520230"/>
          </a:xfrm>
          <a:prstGeom prst="rect">
            <a:avLst/>
          </a:prstGeom>
        </p:spPr>
      </p:pic>
      <p:pic>
        <p:nvPicPr>
          <p:cNvPr id="2" name="35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66224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273308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vi-VN" sz="6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つもりです</a:t>
            </a:r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C34007-8F9E-C444-905A-8E6611D8014D}"/>
              </a:ext>
            </a:extLst>
          </p:cNvPr>
          <p:cNvSpPr/>
          <p:nvPr/>
        </p:nvSpPr>
        <p:spPr>
          <a:xfrm>
            <a:off x="2796209" y="2096071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</a:t>
            </a:r>
            <a:endParaRPr lang="ja-JP" altLang="en-US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94A6917A-9A67-3C4B-AE68-FEF138A3DA2E}"/>
              </a:ext>
            </a:extLst>
          </p:cNvPr>
          <p:cNvSpPr/>
          <p:nvPr/>
        </p:nvSpPr>
        <p:spPr>
          <a:xfrm>
            <a:off x="224191" y="1916125"/>
            <a:ext cx="4465983" cy="152773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32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</a:t>
            </a:r>
            <a:r>
              <a:rPr lang="ja-JP" altLang="en-US" sz="32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る</a:t>
            </a:r>
            <a:r>
              <a:rPr lang="ja-JP" altLang="vi-V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つもりです</a:t>
            </a:r>
            <a:endParaRPr lang="en-US" altLang="ja-JP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ja-JP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のつもりです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9D8AB996-EE33-C14E-9BE7-45A0DF311622}"/>
              </a:ext>
            </a:extLst>
          </p:cNvPr>
          <p:cNvSpPr/>
          <p:nvPr/>
        </p:nvSpPr>
        <p:spPr>
          <a:xfrm>
            <a:off x="6460435" y="2067391"/>
            <a:ext cx="4465983" cy="1303036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dirty="0">
              <a:solidFill>
                <a:schemeClr val="tx1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Diễn tả ý định làm gì đó hoặc không làm gì đó</a:t>
            </a:r>
            <a:endParaRPr lang="ja-JP" altLang="en-US" sz="28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Yu Mincho" panose="02020400000000000000" pitchFamily="18" charset="-128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82A1BE4F-FBA8-F147-80E8-59C43739D647}"/>
              </a:ext>
            </a:extLst>
          </p:cNvPr>
          <p:cNvSpPr/>
          <p:nvPr/>
        </p:nvSpPr>
        <p:spPr>
          <a:xfrm>
            <a:off x="224192" y="4717774"/>
            <a:ext cx="5646522" cy="1400705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So với </a:t>
            </a:r>
            <a:r>
              <a:rPr lang="vi-VN" altLang="ja-JP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</a:t>
            </a:r>
            <a:r>
              <a:rPr lang="ja-JP" altLang="vi-VN" sz="280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意向形と思っています</a:t>
            </a:r>
            <a:endParaRPr lang="ja-JP" altLang="en-US" sz="28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4AE42A8D-9E25-FF41-99EA-65E2394D4495}"/>
              </a:ext>
            </a:extLst>
          </p:cNvPr>
          <p:cNvSpPr/>
          <p:nvPr/>
        </p:nvSpPr>
        <p:spPr>
          <a:xfrm>
            <a:off x="6460435" y="4315324"/>
            <a:ext cx="4863548" cy="1056256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ja-JP" sz="2800" dirty="0"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về nghĩa là giống nhau</a:t>
            </a:r>
            <a:endParaRPr lang="en-US" altLang="ja-JP" sz="2800" dirty="0">
              <a:solidFill>
                <a:schemeClr val="tx1"/>
              </a:solidFill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FC2F8984-9F82-8A46-8683-074289289DC3}"/>
              </a:ext>
            </a:extLst>
          </p:cNvPr>
          <p:cNvSpPr/>
          <p:nvPr/>
        </p:nvSpPr>
        <p:spPr>
          <a:xfrm>
            <a:off x="6480313" y="5590351"/>
            <a:ext cx="4863548" cy="1056256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vi-VN" sz="280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つもり </a:t>
            </a:r>
            <a:r>
              <a:rPr lang="vi-VN" altLang="ja-JP" sz="2800" dirty="0"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biểu hiện sự dứt khoác, chắc chắn hơn.</a:t>
            </a:r>
            <a:endParaRPr lang="en-US" altLang="ja-JP" sz="2800" dirty="0">
              <a:solidFill>
                <a:schemeClr val="tx1"/>
              </a:solidFill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vi-VN" sz="6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つもりです</a:t>
            </a:r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C60A52-7A33-634B-8C29-7E3C4B7786F1}"/>
              </a:ext>
            </a:extLst>
          </p:cNvPr>
          <p:cNvGrpSpPr/>
          <p:nvPr/>
        </p:nvGrpSpPr>
        <p:grpSpPr>
          <a:xfrm>
            <a:off x="0" y="1606858"/>
            <a:ext cx="6070133" cy="5090679"/>
            <a:chOff x="0" y="1606858"/>
            <a:chExt cx="6070133" cy="50906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08A704-D331-794C-9917-B519B9D10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737" y="1606858"/>
              <a:ext cx="4537603" cy="301815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6DB468-45CB-6A43-A344-4415CFBEF9DE}"/>
                </a:ext>
              </a:extLst>
            </p:cNvPr>
            <p:cNvSpPr/>
            <p:nvPr/>
          </p:nvSpPr>
          <p:spPr>
            <a:xfrm>
              <a:off x="0" y="5004766"/>
              <a:ext cx="6070133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/>
              <a:r>
                <a:rPr lang="vi-VN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Từ tháng sau, tôi dự định học tiếng Nhật kinh doanh.</a:t>
              </a:r>
              <a:endPara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来月から、ビジネス日本語の</a:t>
              </a:r>
              <a:r>
                <a:rPr lang="ja-JP" altLang="en-US" sz="280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勉強の</a:t>
              </a:r>
              <a:r>
                <a:rPr lang="ja-JP" altLang="en-US" sz="280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  <a:cs typeface="Times New Roman" panose="02020603050405020304" pitchFamily="18" charset="0"/>
                </a:rPr>
                <a:t>つもりです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C67CAD-61B0-6F4C-9E53-EAAB7834CC94}"/>
              </a:ext>
            </a:extLst>
          </p:cNvPr>
          <p:cNvGrpSpPr/>
          <p:nvPr/>
        </p:nvGrpSpPr>
        <p:grpSpPr>
          <a:xfrm>
            <a:off x="6070134" y="1918846"/>
            <a:ext cx="6121866" cy="4286249"/>
            <a:chOff x="6070134" y="1918846"/>
            <a:chExt cx="6121866" cy="42862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036D99-417F-1643-8B43-07F142D7599B}"/>
                </a:ext>
              </a:extLst>
            </p:cNvPr>
            <p:cNvSpPr/>
            <p:nvPr/>
          </p:nvSpPr>
          <p:spPr>
            <a:xfrm>
              <a:off x="6070134" y="5004766"/>
              <a:ext cx="612186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vi-VN" sz="2400" dirty="0"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Sau khi kết hôn, tôi dự định làm việc ở công ty của bố.</a:t>
              </a:r>
            </a:p>
            <a:p>
              <a:pPr marL="457200" marR="0">
                <a:spcBef>
                  <a:spcPts val="0"/>
                </a:spcBef>
                <a:spcAft>
                  <a:spcPts val="0"/>
                </a:spcAft>
              </a:pPr>
              <a:r>
                <a:rPr lang="ja-JP" altLang="en-US" sz="240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結婚して、父の会社で</a:t>
              </a:r>
              <a:r>
                <a:rPr lang="en-US" altLang="ja-JP" sz="2400" dirty="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ja-JP" altLang="en-US" sz="2400"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働くつもりです。</a:t>
              </a:r>
              <a:endPara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698976-21EA-A741-BA2B-7A4B8C06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6662" y="1918846"/>
              <a:ext cx="4636112" cy="2897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6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4B4B6-BA49-477D-BB5C-CDD9AA4C4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8" y="1902797"/>
            <a:ext cx="10860505" cy="4955203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来年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、国へ帰ります　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来年、国へ帰るつもりです。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marL="2238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1.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専門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学校に進学します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marL="2238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2.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将来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、アクセサリーの店を開きます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marL="2238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3.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日本語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の勉強を続けます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marL="2238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4.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国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の小説を日本語に翻訳</a:t>
            </a: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ほんやく</a:t>
            </a: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します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kumimoji="0" lang="ja-JP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sym typeface="Wingdings 3" panose="05040102010807070707" pitchFamily="18" charset="2"/>
            </a:endParaRPr>
          </a:p>
          <a:p>
            <a:pPr marL="2238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5. </a:t>
            </a:r>
            <a:r>
              <a:rPr kumimoji="0" lang="ja-JP" altLang="vi-VN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両親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が日本へ来たとき、東京を案内します</a:t>
            </a:r>
            <a:r>
              <a:rPr kumimoji="0" lang="en-US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kumimoji="0" lang="ja-JP" altLang="vi-V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ja-JP" altLang="vi-V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  <a:sym typeface="Wingdings 3" panose="05040102010807070707" pitchFamily="18" charset="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2539A-CB7B-914B-81CB-FAE7E3535AAB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1ED4634-429B-B442-BB8B-411002703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16046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6286BE1E-97BF-2A42-87C2-D025DD5D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ome Page - FPTU HCM">
            <a:extLst>
              <a:ext uri="{FF2B5EF4-FFF2-40B4-BE49-F238E27FC236}">
                <a16:creationId xmlns:a16="http://schemas.microsoft.com/office/drawing/2014/main" id="{321F8C73-0415-574F-98A6-E5AC05ED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757736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bstract image">
            <a:extLst>
              <a:ext uri="{FF2B5EF4-FFF2-40B4-BE49-F238E27FC236}">
                <a16:creationId xmlns:a16="http://schemas.microsoft.com/office/drawing/2014/main" id="{4430D2F0-DA28-5F4E-9EB6-784E89F12A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7B4DC6-2FAC-4C46-93A7-811B78D2C274}"/>
              </a:ext>
            </a:extLst>
          </p:cNvPr>
          <p:cNvSpPr/>
          <p:nvPr/>
        </p:nvSpPr>
        <p:spPr>
          <a:xfrm>
            <a:off x="2279690" y="186527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26" name="Picture 25" descr="abstract image">
            <a:extLst>
              <a:ext uri="{FF2B5EF4-FFF2-40B4-BE49-F238E27FC236}">
                <a16:creationId xmlns:a16="http://schemas.microsoft.com/office/drawing/2014/main" id="{182BC43D-7D64-6642-8D6C-1CB7F93884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7" name="Pentagon 26">
            <a:extLst>
              <a:ext uri="{FF2B5EF4-FFF2-40B4-BE49-F238E27FC236}">
                <a16:creationId xmlns:a16="http://schemas.microsoft.com/office/drawing/2014/main" id="{CAE88AD7-9B2C-8E4A-8EBF-1A004A832675}"/>
              </a:ext>
            </a:extLst>
          </p:cNvPr>
          <p:cNvSpPr/>
          <p:nvPr/>
        </p:nvSpPr>
        <p:spPr>
          <a:xfrm>
            <a:off x="642902" y="2214299"/>
            <a:ext cx="882595" cy="499347"/>
          </a:xfrm>
          <a:prstGeom prst="homePlat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chemeClr val="tx1"/>
                </a:solidFill>
              </a:rPr>
              <a:t>例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845E07-F6A0-CD4D-ABA7-0585AE5CD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217" y="3488844"/>
            <a:ext cx="2113371" cy="17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6C1912C-B02D-FD46-A6A9-316B7A82B200}"/>
              </a:ext>
            </a:extLst>
          </p:cNvPr>
          <p:cNvGrpSpPr/>
          <p:nvPr/>
        </p:nvGrpSpPr>
        <p:grpSpPr>
          <a:xfrm>
            <a:off x="331304" y="1777331"/>
            <a:ext cx="11860695" cy="4446923"/>
            <a:chOff x="1240261" y="1777331"/>
            <a:chExt cx="10348155" cy="44469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5A3AED-5CCC-464D-8AB4-E4C13AF04C4E}"/>
                </a:ext>
              </a:extLst>
            </p:cNvPr>
            <p:cNvSpPr txBox="1"/>
            <p:nvPr/>
          </p:nvSpPr>
          <p:spPr>
            <a:xfrm>
              <a:off x="1542716" y="1777331"/>
              <a:ext cx="10045700" cy="4446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0" marR="0">
                <a:spcBef>
                  <a:spcPts val="0"/>
                </a:spcBef>
                <a:spcAft>
                  <a:spcPts val="0"/>
                </a:spcAft>
              </a:pPr>
              <a:endParaRPr lang="en-US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L="762000" marR="0">
                <a:spcBef>
                  <a:spcPts val="0"/>
                </a:spcBef>
                <a:spcAft>
                  <a:spcPts val="0"/>
                </a:spcAft>
              </a:pP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夏休み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、国へ帰りません</a:t>
              </a:r>
              <a:r>
                <a:rPr lang="vi-VN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r>
                <a:rPr lang="vi-VN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 </a:t>
              </a:r>
              <a:r>
                <a:rPr lang="ja-JP" sz="3200" u="sng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夏休み、国へ帰らない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つもり</a:t>
              </a: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です。</a:t>
              </a:r>
              <a:endParaRPr lang="en-US" sz="32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vi-VN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1. </a:t>
              </a: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大変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でも仕事を　やめません</a:t>
              </a:r>
              <a:r>
                <a:rPr lang="en-US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0" lang="ja-JP" altLang="vi-VN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en-US" sz="32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vi-VN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2. </a:t>
              </a: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今年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は試験を受けません</a:t>
              </a:r>
              <a:r>
                <a:rPr lang="en-US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0" lang="ja-JP" altLang="vi-VN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en-US" sz="32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vi-VN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3. </a:t>
              </a: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交流会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に参加しません</a:t>
              </a:r>
              <a:r>
                <a:rPr lang="en-US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0" lang="ja-JP" altLang="vi-VN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en-US" sz="32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vi-VN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4. </a:t>
              </a:r>
              <a:r>
                <a:rPr lang="ja-JP" sz="3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今度</a:t>
              </a:r>
              <a:r>
                <a:rPr 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の週末は　どこも行きません</a:t>
              </a:r>
              <a:r>
                <a:rPr lang="en-US" altLang="ja-JP" sz="3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0" lang="ja-JP" altLang="vi-VN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 3" panose="05040102010807070707" pitchFamily="18" charset="2"/>
                </a:rPr>
                <a:t></a:t>
              </a:r>
              <a:endParaRPr lang="en-US" sz="32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9BCED999-684B-2A4C-9E4B-16904CFB0686}"/>
                </a:ext>
              </a:extLst>
            </p:cNvPr>
            <p:cNvSpPr/>
            <p:nvPr/>
          </p:nvSpPr>
          <p:spPr>
            <a:xfrm>
              <a:off x="1240261" y="2356655"/>
              <a:ext cx="882595" cy="499347"/>
            </a:xfrm>
            <a:prstGeom prst="homePlate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>
                  <a:solidFill>
                    <a:schemeClr val="tx1"/>
                  </a:solidFill>
                </a:rPr>
                <a:t>例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0A13AB1-88F2-9349-BF8A-A372B734F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834" y="4515887"/>
            <a:ext cx="2782957" cy="23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5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これからの計画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B48B7-0D1D-7549-A06B-A7A9C8D4A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4729"/>
            <a:ext cx="11900887" cy="52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33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5E0C25-AE4C-3343-BA34-41117839E0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75" y="1674729"/>
            <a:ext cx="8066316" cy="5183271"/>
          </a:xfrm>
          <a:prstGeom prst="rect">
            <a:avLst/>
          </a:prstGeom>
        </p:spPr>
      </p:pic>
      <p:pic>
        <p:nvPicPr>
          <p:cNvPr id="2" name="33 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31076" y="51977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vi-VN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たら、＿＿＿＿＿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5ABA37-A41C-614E-A6E5-63B32EB45B78}"/>
              </a:ext>
            </a:extLst>
          </p:cNvPr>
          <p:cNvGrpSpPr/>
          <p:nvPr/>
        </p:nvGrpSpPr>
        <p:grpSpPr>
          <a:xfrm>
            <a:off x="386346" y="1674729"/>
            <a:ext cx="11703513" cy="5032994"/>
            <a:chOff x="488487" y="1634024"/>
            <a:chExt cx="11703513" cy="5032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E45D0-6DC1-C641-9D8D-D031BB768A4E}"/>
                </a:ext>
              </a:extLst>
            </p:cNvPr>
            <p:cNvSpPr txBox="1"/>
            <p:nvPr/>
          </p:nvSpPr>
          <p:spPr>
            <a:xfrm>
              <a:off x="488489" y="3411073"/>
              <a:ext cx="8186736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ja-JP" altLang="en-US" sz="3600" dirty="0">
                  <a:solidFill>
                    <a:schemeClr val="tx1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春になると、花がさきます。</a:t>
              </a:r>
              <a:endParaRPr lang="en-US" sz="36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9DFAB-590F-964F-AEAA-6BF18661F6C3}"/>
                </a:ext>
              </a:extLst>
            </p:cNvPr>
            <p:cNvSpPr txBox="1"/>
            <p:nvPr/>
          </p:nvSpPr>
          <p:spPr>
            <a:xfrm>
              <a:off x="488489" y="4184087"/>
              <a:ext cx="8186736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ja-JP" altLang="en-US" sz="3600" dirty="0">
                  <a:solidFill>
                    <a:schemeClr val="tx1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勉強しないと、上手になりません。</a:t>
              </a:r>
              <a:endParaRPr lang="en-US" sz="36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51F34D-92CF-7F4E-B315-9912BDF11FBE}"/>
                </a:ext>
              </a:extLst>
            </p:cNvPr>
            <p:cNvSpPr txBox="1"/>
            <p:nvPr/>
          </p:nvSpPr>
          <p:spPr>
            <a:xfrm>
              <a:off x="488489" y="5131809"/>
              <a:ext cx="8186736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ja-JP" altLang="en-US" sz="3600" dirty="0">
                  <a:solidFill>
                    <a:schemeClr val="tx1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お金があったら、車を買います。</a:t>
              </a:r>
              <a:endParaRPr lang="en-US" sz="36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4ED4D5-9DF8-2145-852C-E48EC3A71734}"/>
                </a:ext>
              </a:extLst>
            </p:cNvPr>
            <p:cNvSpPr txBox="1"/>
            <p:nvPr/>
          </p:nvSpPr>
          <p:spPr>
            <a:xfrm>
              <a:off x="488487" y="5967283"/>
              <a:ext cx="6913523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ja-JP" altLang="en-US" sz="3600" dirty="0">
                  <a:solidFill>
                    <a:schemeClr val="tx1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大学を出たら、何をしますか。</a:t>
              </a:r>
              <a:endParaRPr lang="en-US" sz="36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7" name="Notched Right Arrow 16">
              <a:extLst>
                <a:ext uri="{FF2B5EF4-FFF2-40B4-BE49-F238E27FC236}">
                  <a16:creationId xmlns:a16="http://schemas.microsoft.com/office/drawing/2014/main" id="{767EB02A-0A01-1C41-8F49-C62BC29C355B}"/>
                </a:ext>
              </a:extLst>
            </p:cNvPr>
            <p:cNvSpPr/>
            <p:nvPr/>
          </p:nvSpPr>
          <p:spPr>
            <a:xfrm>
              <a:off x="1436954" y="1643388"/>
              <a:ext cx="4459443" cy="1869311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MẪU CÂU ĐIỀU KIỆN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30AC209-A30C-F14D-94E9-2CA5AD3FA972}"/>
                </a:ext>
              </a:extLst>
            </p:cNvPr>
            <p:cNvSpPr/>
            <p:nvPr/>
          </p:nvSpPr>
          <p:spPr>
            <a:xfrm>
              <a:off x="6387296" y="1634024"/>
              <a:ext cx="5804704" cy="495568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LOẠI 1:  “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Hễ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/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Cứ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/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” 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vế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sau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hạn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chế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5B447A-8EB1-A548-B24C-FFEA28472A59}"/>
                </a:ext>
              </a:extLst>
            </p:cNvPr>
            <p:cNvSpPr/>
            <p:nvPr/>
          </p:nvSpPr>
          <p:spPr>
            <a:xfrm>
              <a:off x="6400534" y="2392771"/>
              <a:ext cx="5110020" cy="49556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LOẠI 2:  “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” 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vế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sau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thoải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  <a:sym typeface="Wingdings" panose="05000000000000000000" pitchFamily="2" charset="2"/>
                </a:rPr>
                <a:t>mái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CEBB43-2697-6642-991A-FD856718675F}"/>
                </a:ext>
              </a:extLst>
            </p:cNvPr>
            <p:cNvSpPr/>
            <p:nvPr/>
          </p:nvSpPr>
          <p:spPr>
            <a:xfrm>
              <a:off x="6365664" y="3189730"/>
              <a:ext cx="5144889" cy="49556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LOẠI 2: 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thêm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nghĩa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 “Sau </a:t>
              </a:r>
              <a:r>
                <a:rPr lang="en-US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khi</a:t>
              </a: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” 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854299F-0B1F-824B-8ED8-EFC6CAA06B8A}"/>
                </a:ext>
              </a:extLst>
            </p:cNvPr>
            <p:cNvSpPr/>
            <p:nvPr/>
          </p:nvSpPr>
          <p:spPr>
            <a:xfrm>
              <a:off x="1915610" y="5926238"/>
              <a:ext cx="1591519" cy="74078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34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vi-VN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たら、＿＿＿＿＿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BA110-C8D4-0049-936F-9670B768C181}"/>
              </a:ext>
            </a:extLst>
          </p:cNvPr>
          <p:cNvSpPr txBox="1"/>
          <p:nvPr/>
        </p:nvSpPr>
        <p:spPr>
          <a:xfrm>
            <a:off x="375305" y="5734297"/>
            <a:ext cx="11046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ja-JP" sz="3200" dirty="0"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日本語学校を　卒業</a:t>
            </a:r>
            <a:r>
              <a:rPr lang="ja-JP" sz="3200" dirty="0">
                <a:solidFill>
                  <a:srgbClr val="FF0000"/>
                </a:solidFill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したら</a:t>
            </a:r>
            <a:r>
              <a:rPr lang="ja-JP" sz="3200" dirty="0">
                <a:effectLst/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、専門学校に　入りたいです。</a:t>
            </a:r>
            <a:endParaRPr lang="en-US" sz="32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A78AC7-E0E3-E340-AC02-AE685D7E3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599" y="1856686"/>
            <a:ext cx="3627783" cy="36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3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34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8A26E4-D3C1-184A-AE04-92D7EE4A2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25" y="1827850"/>
            <a:ext cx="5286550" cy="363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DD662F-CCA5-DF4E-AC40-D8314FF308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43" y="1827850"/>
            <a:ext cx="5286548" cy="3636250"/>
          </a:xfrm>
          <a:prstGeom prst="rect">
            <a:avLst/>
          </a:prstGeom>
        </p:spPr>
      </p:pic>
      <p:pic>
        <p:nvPicPr>
          <p:cNvPr id="2" name="34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22116" y="6048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</a:t>
            </a:r>
            <a:r>
              <a:rPr lang="ja-JP" altLang="en-US" sz="6000">
                <a:solidFill>
                  <a:srgbClr val="FF0000"/>
                </a:solidFill>
              </a:rPr>
              <a:t>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rminator 1">
            <a:extLst>
              <a:ext uri="{FF2B5EF4-FFF2-40B4-BE49-F238E27FC236}">
                <a16:creationId xmlns:a16="http://schemas.microsoft.com/office/drawing/2014/main" id="{6547BFF0-17CE-3347-84EC-59194780C44E}"/>
              </a:ext>
            </a:extLst>
          </p:cNvPr>
          <p:cNvSpPr/>
          <p:nvPr/>
        </p:nvSpPr>
        <p:spPr>
          <a:xfrm>
            <a:off x="2288787" y="1754465"/>
            <a:ext cx="6855212" cy="1472140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2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Nhóm</a:t>
            </a:r>
            <a:r>
              <a:rPr lang="en-US" altLang="ja-JP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 1: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Đổi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âm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cuối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「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thể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ます 」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sang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hàng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thuộc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「 お 」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rồi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thêm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「 う 」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sym typeface="Catamaran"/>
            </a:endParaRP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76C16092-475B-2D40-B260-BA6813EAE0C8}"/>
              </a:ext>
            </a:extLst>
          </p:cNvPr>
          <p:cNvSpPr/>
          <p:nvPr/>
        </p:nvSpPr>
        <p:spPr>
          <a:xfrm>
            <a:off x="2288787" y="5089449"/>
            <a:ext cx="6855211" cy="1409796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2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Nhóm</a:t>
            </a:r>
            <a:r>
              <a:rPr lang="en-US" altLang="ja-JP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 3: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Catamaran"/>
                <a:sym typeface="Catamaran"/>
              </a:rPr>
              <a:t>来ます ー＞ 来よう</a:t>
            </a:r>
            <a:endParaRPr lang="vi-VN" altLang="ja-JP" sz="2800" dirty="0">
              <a:solidFill>
                <a:schemeClr val="tx1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Catamaran"/>
              <a:sym typeface="Catamaran"/>
            </a:endParaRPr>
          </a:p>
          <a:p>
            <a:pPr lvl="0" algn="ctr"/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Catamaran"/>
                <a:sym typeface="Catamaran"/>
              </a:rPr>
              <a:t>します ー＞ しよう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43491CB3-B61B-0E45-B7F6-33359E7B4C4A}"/>
              </a:ext>
            </a:extLst>
          </p:cNvPr>
          <p:cNvSpPr/>
          <p:nvPr/>
        </p:nvSpPr>
        <p:spPr>
          <a:xfrm>
            <a:off x="2304554" y="3377621"/>
            <a:ext cx="6839446" cy="1409796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2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Nhóm</a:t>
            </a:r>
            <a:r>
              <a:rPr lang="en-US" altLang="ja-JP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 2: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Thêm</a:t>
            </a:r>
            <a:r>
              <a:rPr lang="en-US" altLang="ja-JP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 </a:t>
            </a: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Catamaran"/>
              </a:rPr>
              <a:t>よう</a:t>
            </a:r>
            <a:r>
              <a:rPr lang="ja-JP" altLang="en-US">
                <a:solidFill>
                  <a:schemeClr val="tx1">
                    <a:lumMod val="50000"/>
                  </a:schemeClr>
                </a:solidFill>
                <a:latin typeface="Dancing Script" panose="020B0604020202020204" charset="-93"/>
                <a:ea typeface="Catamaran"/>
                <a:cs typeface="Catamaran"/>
                <a:sym typeface="Catamaran"/>
              </a:rPr>
              <a:t> </a:t>
            </a:r>
            <a:r>
              <a:rPr lang="en-US" altLang="ja-JP" sz="24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tamaran"/>
              </a:rPr>
              <a:t>vào</a:t>
            </a:r>
            <a:endParaRPr lang="en-US" altLang="ja-JP" sz="2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2416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意向形</a:t>
            </a:r>
            <a:r>
              <a:rPr lang="ja-JP" altLang="en-US" sz="6000">
                <a:solidFill>
                  <a:srgbClr val="FF0000"/>
                </a:solidFill>
              </a:rPr>
              <a:t> </a:t>
            </a:r>
            <a:r>
              <a:rPr lang="en-US" altLang="ja-JP" sz="6000" dirty="0">
                <a:solidFill>
                  <a:srgbClr val="FF0000"/>
                </a:solidFill>
              </a:rPr>
              <a:t>: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Google Shape;4300;p53">
            <a:extLst>
              <a:ext uri="{FF2B5EF4-FFF2-40B4-BE49-F238E27FC236}">
                <a16:creationId xmlns:a16="http://schemas.microsoft.com/office/drawing/2014/main" id="{2A282B77-5513-EA48-BB76-31D23B73A569}"/>
              </a:ext>
            </a:extLst>
          </p:cNvPr>
          <p:cNvSpPr/>
          <p:nvPr/>
        </p:nvSpPr>
        <p:spPr>
          <a:xfrm>
            <a:off x="1763153" y="2089401"/>
            <a:ext cx="8665693" cy="1154066"/>
          </a:xfrm>
          <a:prstGeom prst="roundRect">
            <a:avLst>
              <a:gd name="adj" fmla="val 93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Dùng trong câu văn thông thường.</a:t>
            </a:r>
            <a:endParaRPr sz="3600" dirty="0">
              <a:solidFill>
                <a:schemeClr val="tx1">
                  <a:lumMod val="50000"/>
                </a:schemeClr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0" name="Google Shape;4301;p53">
            <a:extLst>
              <a:ext uri="{FF2B5EF4-FFF2-40B4-BE49-F238E27FC236}">
                <a16:creationId xmlns:a16="http://schemas.microsoft.com/office/drawing/2014/main" id="{55E46DAD-79D0-964D-86DA-1CEBCA26FE88}"/>
              </a:ext>
            </a:extLst>
          </p:cNvPr>
          <p:cNvSpPr/>
          <p:nvPr/>
        </p:nvSpPr>
        <p:spPr>
          <a:xfrm>
            <a:off x="5034611" y="4106003"/>
            <a:ext cx="3897354" cy="2015056"/>
          </a:xfrm>
          <a:prstGeom prst="roundRect">
            <a:avLst>
              <a:gd name="adj" fmla="val 93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50000"/>
                </a:schemeClr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98EB0B-B802-1D40-8657-1DF74D72D6B3}"/>
              </a:ext>
            </a:extLst>
          </p:cNvPr>
          <p:cNvSpPr/>
          <p:nvPr/>
        </p:nvSpPr>
        <p:spPr>
          <a:xfrm>
            <a:off x="2517157" y="3614534"/>
            <a:ext cx="6542760" cy="21756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ちょっと、休まない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: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Nghỉ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một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chút</a:t>
            </a: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lvl="0" algn="ctr">
              <a:lnSpc>
                <a:spcPct val="150000"/>
              </a:lnSpc>
            </a:pPr>
            <a:r>
              <a:rPr lang="ja-JP" altLang="en-US" sz="280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うん、休もう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: Uh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nghỉ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en-US" altLang="ja-JP" sz="2800" dirty="0" err="1">
                <a:solidFill>
                  <a:schemeClr val="tx1">
                    <a:lumMod val="50000"/>
                  </a:schemeClr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thôi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  <p:extLst>
      <p:ext uri="{BB962C8B-B14F-4D97-AF65-F5344CB8AC3E}">
        <p14:creationId xmlns:p14="http://schemas.microsoft.com/office/powerpoint/2010/main" val="68408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1119</Words>
  <Application>Microsoft Macintosh PowerPoint</Application>
  <PresentationFormat>Widescreen</PresentationFormat>
  <Paragraphs>180</Paragraphs>
  <Slides>25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Dancing Script</vt:lpstr>
      <vt:lpstr>NtMotoyaKyotai</vt:lpstr>
      <vt:lpstr>Yu Mincho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</cp:revision>
  <dcterms:created xsi:type="dcterms:W3CDTF">2021-07-26T10:53:08Z</dcterms:created>
  <dcterms:modified xsi:type="dcterms:W3CDTF">2021-07-30T15:33:18Z</dcterms:modified>
</cp:coreProperties>
</file>